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307" r:id="rId9"/>
    <p:sldId id="308" r:id="rId10"/>
    <p:sldId id="309" r:id="rId11"/>
    <p:sldId id="310" r:id="rId12"/>
    <p:sldId id="311" r:id="rId13"/>
    <p:sldId id="312" r:id="rId14"/>
    <p:sldId id="277" r:id="rId15"/>
    <p:sldId id="262" r:id="rId16"/>
    <p:sldId id="263" r:id="rId17"/>
    <p:sldId id="264" r:id="rId18"/>
    <p:sldId id="265" r:id="rId19"/>
    <p:sldId id="266" r:id="rId20"/>
    <p:sldId id="267" r:id="rId21"/>
    <p:sldId id="268" r:id="rId22"/>
    <p:sldId id="276" r:id="rId23"/>
    <p:sldId id="269" r:id="rId24"/>
    <p:sldId id="278" r:id="rId25"/>
    <p:sldId id="270" r:id="rId26"/>
    <p:sldId id="271" r:id="rId27"/>
    <p:sldId id="272" r:id="rId28"/>
    <p:sldId id="273" r:id="rId29"/>
    <p:sldId id="274" r:id="rId30"/>
    <p:sldId id="275" r:id="rId31"/>
    <p:sldId id="282" r:id="rId32"/>
    <p:sldId id="283" r:id="rId33"/>
    <p:sldId id="279" r:id="rId34"/>
    <p:sldId id="280" r:id="rId35"/>
    <p:sldId id="281" r:id="rId36"/>
    <p:sldId id="284" r:id="rId37"/>
    <p:sldId id="285" r:id="rId38"/>
    <p:sldId id="286" r:id="rId39"/>
    <p:sldId id="292" r:id="rId40"/>
    <p:sldId id="287" r:id="rId41"/>
    <p:sldId id="293" r:id="rId42"/>
    <p:sldId id="291" r:id="rId43"/>
    <p:sldId id="294" r:id="rId44"/>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275.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104.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7.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tags" Target="../tags/tag106.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1" Type="http://schemas.openxmlformats.org/officeDocument/2006/relationships/slideLayout" Target="../slideLayouts/slideLayout2.xml"/><Relationship Id="rId70" Type="http://schemas.openxmlformats.org/officeDocument/2006/relationships/tags" Target="../tags/tag175.xml"/><Relationship Id="rId7" Type="http://schemas.openxmlformats.org/officeDocument/2006/relationships/image" Target="../media/image23.svg"/><Relationship Id="rId69" Type="http://schemas.openxmlformats.org/officeDocument/2006/relationships/tags" Target="../tags/tag174.xml"/><Relationship Id="rId68" Type="http://schemas.openxmlformats.org/officeDocument/2006/relationships/tags" Target="../tags/tag173.xml"/><Relationship Id="rId67" Type="http://schemas.openxmlformats.org/officeDocument/2006/relationships/tags" Target="../tags/tag172.xml"/><Relationship Id="rId66" Type="http://schemas.openxmlformats.org/officeDocument/2006/relationships/tags" Target="../tags/tag171.xml"/><Relationship Id="rId65" Type="http://schemas.openxmlformats.org/officeDocument/2006/relationships/tags" Target="../tags/tag170.xml"/><Relationship Id="rId64" Type="http://schemas.openxmlformats.org/officeDocument/2006/relationships/tags" Target="../tags/tag169.xml"/><Relationship Id="rId63" Type="http://schemas.openxmlformats.org/officeDocument/2006/relationships/tags" Target="../tags/tag168.xml"/><Relationship Id="rId62" Type="http://schemas.openxmlformats.org/officeDocument/2006/relationships/tags" Target="../tags/tag167.xml"/><Relationship Id="rId61" Type="http://schemas.openxmlformats.org/officeDocument/2006/relationships/tags" Target="../tags/tag166.xml"/><Relationship Id="rId60" Type="http://schemas.openxmlformats.org/officeDocument/2006/relationships/tags" Target="../tags/tag165.xml"/><Relationship Id="rId6" Type="http://schemas.openxmlformats.org/officeDocument/2006/relationships/image" Target="../media/image22.png"/><Relationship Id="rId59" Type="http://schemas.openxmlformats.org/officeDocument/2006/relationships/tags" Target="../tags/tag164.xml"/><Relationship Id="rId58" Type="http://schemas.openxmlformats.org/officeDocument/2006/relationships/tags" Target="../tags/tag163.xml"/><Relationship Id="rId57" Type="http://schemas.openxmlformats.org/officeDocument/2006/relationships/tags" Target="../tags/tag162.xml"/><Relationship Id="rId56" Type="http://schemas.openxmlformats.org/officeDocument/2006/relationships/tags" Target="../tags/tag161.xml"/><Relationship Id="rId55" Type="http://schemas.openxmlformats.org/officeDocument/2006/relationships/tags" Target="../tags/tag160.xml"/><Relationship Id="rId54" Type="http://schemas.openxmlformats.org/officeDocument/2006/relationships/tags" Target="../tags/tag159.xml"/><Relationship Id="rId53" Type="http://schemas.openxmlformats.org/officeDocument/2006/relationships/tags" Target="../tags/tag158.xml"/><Relationship Id="rId52" Type="http://schemas.openxmlformats.org/officeDocument/2006/relationships/tags" Target="../tags/tag157.xml"/><Relationship Id="rId51" Type="http://schemas.openxmlformats.org/officeDocument/2006/relationships/tags" Target="../tags/tag156.xml"/><Relationship Id="rId50" Type="http://schemas.openxmlformats.org/officeDocument/2006/relationships/tags" Target="../tags/tag155.xml"/><Relationship Id="rId5" Type="http://schemas.openxmlformats.org/officeDocument/2006/relationships/tags" Target="../tags/tag112.xml"/><Relationship Id="rId49" Type="http://schemas.openxmlformats.org/officeDocument/2006/relationships/tags" Target="../tags/tag154.xml"/><Relationship Id="rId48" Type="http://schemas.openxmlformats.org/officeDocument/2006/relationships/tags" Target="../tags/tag153.xml"/><Relationship Id="rId47" Type="http://schemas.openxmlformats.org/officeDocument/2006/relationships/tags" Target="../tags/tag152.xml"/><Relationship Id="rId46" Type="http://schemas.openxmlformats.org/officeDocument/2006/relationships/tags" Target="../tags/tag151.xml"/><Relationship Id="rId45" Type="http://schemas.openxmlformats.org/officeDocument/2006/relationships/tags" Target="../tags/tag150.xml"/><Relationship Id="rId44" Type="http://schemas.openxmlformats.org/officeDocument/2006/relationships/tags" Target="../tags/tag149.xml"/><Relationship Id="rId43" Type="http://schemas.openxmlformats.org/officeDocument/2006/relationships/tags" Target="../tags/tag148.xml"/><Relationship Id="rId42" Type="http://schemas.openxmlformats.org/officeDocument/2006/relationships/tags" Target="../tags/tag147.xml"/><Relationship Id="rId41" Type="http://schemas.openxmlformats.org/officeDocument/2006/relationships/tags" Target="../tags/tag146.xml"/><Relationship Id="rId40" Type="http://schemas.openxmlformats.org/officeDocument/2006/relationships/tags" Target="../tags/tag145.xml"/><Relationship Id="rId4" Type="http://schemas.openxmlformats.org/officeDocument/2006/relationships/tags" Target="../tags/tag111.xml"/><Relationship Id="rId39" Type="http://schemas.openxmlformats.org/officeDocument/2006/relationships/tags" Target="../tags/tag144.xml"/><Relationship Id="rId38" Type="http://schemas.openxmlformats.org/officeDocument/2006/relationships/tags" Target="../tags/tag143.xml"/><Relationship Id="rId37" Type="http://schemas.openxmlformats.org/officeDocument/2006/relationships/tags" Target="../tags/tag142.xml"/><Relationship Id="rId36" Type="http://schemas.openxmlformats.org/officeDocument/2006/relationships/tags" Target="../tags/tag141.xml"/><Relationship Id="rId35" Type="http://schemas.openxmlformats.org/officeDocument/2006/relationships/tags" Target="../tags/tag140.xml"/><Relationship Id="rId34" Type="http://schemas.openxmlformats.org/officeDocument/2006/relationships/tags" Target="../tags/tag139.xml"/><Relationship Id="rId33" Type="http://schemas.openxmlformats.org/officeDocument/2006/relationships/tags" Target="../tags/tag138.xml"/><Relationship Id="rId32" Type="http://schemas.openxmlformats.org/officeDocument/2006/relationships/tags" Target="../tags/tag137.xml"/><Relationship Id="rId31" Type="http://schemas.openxmlformats.org/officeDocument/2006/relationships/tags" Target="../tags/tag136.xml"/><Relationship Id="rId30" Type="http://schemas.openxmlformats.org/officeDocument/2006/relationships/tags" Target="../tags/tag135.xml"/><Relationship Id="rId3" Type="http://schemas.openxmlformats.org/officeDocument/2006/relationships/tags" Target="../tags/tag110.xml"/><Relationship Id="rId29" Type="http://schemas.openxmlformats.org/officeDocument/2006/relationships/tags" Target="../tags/tag134.xml"/><Relationship Id="rId28" Type="http://schemas.openxmlformats.org/officeDocument/2006/relationships/tags" Target="../tags/tag133.xml"/><Relationship Id="rId27" Type="http://schemas.openxmlformats.org/officeDocument/2006/relationships/tags" Target="../tags/tag132.xml"/><Relationship Id="rId26" Type="http://schemas.openxmlformats.org/officeDocument/2006/relationships/tags" Target="../tags/tag131.xml"/><Relationship Id="rId25" Type="http://schemas.openxmlformats.org/officeDocument/2006/relationships/tags" Target="../tags/tag130.xml"/><Relationship Id="rId24" Type="http://schemas.openxmlformats.org/officeDocument/2006/relationships/tags" Target="../tags/tag129.xml"/><Relationship Id="rId23" Type="http://schemas.openxmlformats.org/officeDocument/2006/relationships/tags" Target="../tags/tag128.xml"/><Relationship Id="rId22" Type="http://schemas.openxmlformats.org/officeDocument/2006/relationships/tags" Target="../tags/tag127.xml"/><Relationship Id="rId21" Type="http://schemas.openxmlformats.org/officeDocument/2006/relationships/tags" Target="../tags/tag126.xml"/><Relationship Id="rId20" Type="http://schemas.openxmlformats.org/officeDocument/2006/relationships/tags" Target="../tags/tag125.xml"/><Relationship Id="rId2" Type="http://schemas.openxmlformats.org/officeDocument/2006/relationships/tags" Target="../tags/tag109.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79.xml"/><Relationship Id="rId6" Type="http://schemas.openxmlformats.org/officeDocument/2006/relationships/image" Target="../media/image25.png"/><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image" Target="../media/image24.png"/><Relationship Id="rId2" Type="http://schemas.openxmlformats.org/officeDocument/2006/relationships/tags" Target="../tags/tag17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image" Target="../media/image28.png"/><Relationship Id="rId7" Type="http://schemas.openxmlformats.org/officeDocument/2006/relationships/tags" Target="../tags/tag183.xml"/><Relationship Id="rId6" Type="http://schemas.openxmlformats.org/officeDocument/2006/relationships/image" Target="../media/image27.png"/><Relationship Id="rId5" Type="http://schemas.openxmlformats.org/officeDocument/2006/relationships/tags" Target="../tags/tag182.xml"/><Relationship Id="rId4" Type="http://schemas.openxmlformats.org/officeDocument/2006/relationships/image" Target="../media/image26.png"/><Relationship Id="rId3" Type="http://schemas.openxmlformats.org/officeDocument/2006/relationships/tags" Target="../tags/tag181.xml"/><Relationship Id="rId2" Type="http://schemas.openxmlformats.org/officeDocument/2006/relationships/tags" Target="../tags/tag180.xml"/><Relationship Id="rId18" Type="http://schemas.openxmlformats.org/officeDocument/2006/relationships/slideLayout" Target="../slideLayouts/slideLayout2.xml"/><Relationship Id="rId17" Type="http://schemas.openxmlformats.org/officeDocument/2006/relationships/tags" Target="../tags/tag190.xml"/><Relationship Id="rId16" Type="http://schemas.openxmlformats.org/officeDocument/2006/relationships/tags" Target="../tags/tag189.xml"/><Relationship Id="rId15" Type="http://schemas.openxmlformats.org/officeDocument/2006/relationships/tags" Target="../tags/tag188.xml"/><Relationship Id="rId14" Type="http://schemas.openxmlformats.org/officeDocument/2006/relationships/tags" Target="../tags/tag187.xml"/><Relationship Id="rId13" Type="http://schemas.openxmlformats.org/officeDocument/2006/relationships/tags" Target="../tags/tag186.xml"/><Relationship Id="rId12" Type="http://schemas.openxmlformats.org/officeDocument/2006/relationships/image" Target="../media/image30.png"/><Relationship Id="rId11" Type="http://schemas.openxmlformats.org/officeDocument/2006/relationships/tags" Target="../tags/tag185.xml"/><Relationship Id="rId10" Type="http://schemas.openxmlformats.org/officeDocument/2006/relationships/image" Target="../media/image29.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image" Target="../media/image10.png"/><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image" Target="../media/image32.png"/><Relationship Id="rId7" Type="http://schemas.openxmlformats.org/officeDocument/2006/relationships/tags" Target="../tags/tag197.xml"/><Relationship Id="rId6" Type="http://schemas.openxmlformats.org/officeDocument/2006/relationships/image" Target="../media/image10.png"/><Relationship Id="rId5" Type="http://schemas.openxmlformats.org/officeDocument/2006/relationships/tags" Target="../tags/tag196.xml"/><Relationship Id="rId4" Type="http://schemas.openxmlformats.org/officeDocument/2006/relationships/image" Target="../media/image31.png"/><Relationship Id="rId3" Type="http://schemas.openxmlformats.org/officeDocument/2006/relationships/tags" Target="../tags/tag195.xml"/><Relationship Id="rId2" Type="http://schemas.openxmlformats.org/officeDocument/2006/relationships/tags" Target="../tags/tag194.xml"/><Relationship Id="rId15" Type="http://schemas.openxmlformats.org/officeDocument/2006/relationships/slideLayout" Target="../slideLayouts/slideLayout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tags" Target="../tags/tag199.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4.xml"/><Relationship Id="rId4" Type="http://schemas.openxmlformats.org/officeDocument/2006/relationships/image" Target="../media/image35.png"/><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image" Target="../media/image38.png"/><Relationship Id="rId7" Type="http://schemas.openxmlformats.org/officeDocument/2006/relationships/tags" Target="../tags/tag208.xml"/><Relationship Id="rId6" Type="http://schemas.openxmlformats.org/officeDocument/2006/relationships/image" Target="../media/image37.png"/><Relationship Id="rId5" Type="http://schemas.openxmlformats.org/officeDocument/2006/relationships/tags" Target="../tags/tag207.xml"/><Relationship Id="rId4" Type="http://schemas.openxmlformats.org/officeDocument/2006/relationships/image" Target="../media/image36.png"/><Relationship Id="rId3" Type="http://schemas.openxmlformats.org/officeDocument/2006/relationships/tags" Target="../tags/tag206.xml"/><Relationship Id="rId2" Type="http://schemas.openxmlformats.org/officeDocument/2006/relationships/tags" Target="../tags/tag205.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0.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image" Target="../media/image39.png"/><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image" Target="../media/image40.png"/><Relationship Id="rId2" Type="http://schemas.openxmlformats.org/officeDocument/2006/relationships/tags" Target="../tags/tag215.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image" Target="../media/image41.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image" Target="../media/image42.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tags" Target="../tags/tag226.xml"/><Relationship Id="rId7" Type="http://schemas.openxmlformats.org/officeDocument/2006/relationships/image" Target="../media/image45.png"/><Relationship Id="rId6" Type="http://schemas.openxmlformats.org/officeDocument/2006/relationships/tags" Target="../tags/tag225.xml"/><Relationship Id="rId5" Type="http://schemas.openxmlformats.org/officeDocument/2006/relationships/image" Target="../media/image44.png"/><Relationship Id="rId4" Type="http://schemas.openxmlformats.org/officeDocument/2006/relationships/tags" Target="../tags/tag224.xml"/><Relationship Id="rId3" Type="http://schemas.openxmlformats.org/officeDocument/2006/relationships/image" Target="../media/image43.png"/><Relationship Id="rId2" Type="http://schemas.openxmlformats.org/officeDocument/2006/relationships/tags" Target="../tags/tag223.xml"/><Relationship Id="rId13" Type="http://schemas.openxmlformats.org/officeDocument/2006/relationships/slideLayout" Target="../slideLayouts/slideLayout2.xml"/><Relationship Id="rId12" Type="http://schemas.openxmlformats.org/officeDocument/2006/relationships/tags" Target="../tags/tag227.xml"/><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image" Target="../media/image52.png"/><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image" Target="../media/image51.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6.xml"/><Relationship Id="rId5" Type="http://schemas.openxmlformats.org/officeDocument/2006/relationships/image" Target="../media/image54.png"/><Relationship Id="rId4" Type="http://schemas.openxmlformats.org/officeDocument/2006/relationships/tags" Target="../tags/tag235.xml"/><Relationship Id="rId3" Type="http://schemas.openxmlformats.org/officeDocument/2006/relationships/image" Target="../media/image53.png"/><Relationship Id="rId2" Type="http://schemas.openxmlformats.org/officeDocument/2006/relationships/tags" Target="../tags/tag234.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39.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image" Target="../media/image5.jpeg"/><Relationship Id="rId6" Type="http://schemas.openxmlformats.org/officeDocument/2006/relationships/tags" Target="../tags/tag67.xml"/><Relationship Id="rId5" Type="http://schemas.openxmlformats.org/officeDocument/2006/relationships/image" Target="../media/image4.tiff"/><Relationship Id="rId4" Type="http://schemas.openxmlformats.org/officeDocument/2006/relationships/tags" Target="../tags/tag66.xml"/><Relationship Id="rId3" Type="http://schemas.openxmlformats.org/officeDocument/2006/relationships/image" Target="../media/image3.tiff"/><Relationship Id="rId2" Type="http://schemas.openxmlformats.org/officeDocument/2006/relationships/tags" Target="../tags/tag65.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43.xml"/><Relationship Id="rId6" Type="http://schemas.openxmlformats.org/officeDocument/2006/relationships/image" Target="../media/image58.png"/><Relationship Id="rId5" Type="http://schemas.openxmlformats.org/officeDocument/2006/relationships/tags" Target="../tags/tag242.xml"/><Relationship Id="rId4" Type="http://schemas.openxmlformats.org/officeDocument/2006/relationships/image" Target="../media/image57.png"/><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tags" Target="../tags/tag244.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9.xml"/><Relationship Id="rId3" Type="http://schemas.openxmlformats.org/officeDocument/2006/relationships/image" Target="../media/image61.png"/><Relationship Id="rId2" Type="http://schemas.openxmlformats.org/officeDocument/2006/relationships/tags" Target="../tags/tag248.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image" Target="../media/image62.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image" Target="../media/image65.png"/><Relationship Id="rId5" Type="http://schemas.openxmlformats.org/officeDocument/2006/relationships/tags" Target="../tags/tag256.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tags" Target="../tags/tag255.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tags" Target="../tags/tag260.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5.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6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0.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1" Type="http://schemas.openxmlformats.org/officeDocument/2006/relationships/slideLayout" Target="../slideLayouts/slideLayout2.xml"/><Relationship Id="rId20" Type="http://schemas.openxmlformats.org/officeDocument/2006/relationships/tags" Target="../tags/tag87.xml"/><Relationship Id="rId2" Type="http://schemas.openxmlformats.org/officeDocument/2006/relationships/image" Target="../media/image6.png"/><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image" Target="../media/image72.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image" Target="../media/image7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image" Target="../media/image9.png"/><Relationship Id="rId7" Type="http://schemas.openxmlformats.org/officeDocument/2006/relationships/tags" Target="../tags/tag91.xml"/><Relationship Id="rId6" Type="http://schemas.openxmlformats.org/officeDocument/2006/relationships/image" Target="../media/image8.png"/><Relationship Id="rId5" Type="http://schemas.openxmlformats.org/officeDocument/2006/relationships/tags" Target="../tags/tag90.xml"/><Relationship Id="rId4" Type="http://schemas.openxmlformats.org/officeDocument/2006/relationships/image" Target="../media/image7.png"/><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slideLayout" Target="../slideLayouts/slideLayout2.xml"/><Relationship Id="rId11" Type="http://schemas.openxmlformats.org/officeDocument/2006/relationships/tags" Target="../tags/tag93.xml"/><Relationship Id="rId10"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11.png"/><Relationship Id="rId2" Type="http://schemas.openxmlformats.org/officeDocument/2006/relationships/tags" Target="../tags/tag95.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1.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image" Target="../media/image12.png"/><Relationship Id="rId2" Type="http://schemas.openxmlformats.org/officeDocument/2006/relationships/tags" Target="../tags/tag98.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102.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810895" y="641350"/>
            <a:ext cx="3047365" cy="794385"/>
          </a:xfrm>
          <a:prstGeom prst="rect">
            <a:avLst/>
          </a:prstGeom>
          <a:noFill/>
          <a:ln w="9525">
            <a:noFill/>
          </a:ln>
        </p:spPr>
      </p:pic>
      <p:pic>
        <p:nvPicPr>
          <p:cNvPr id="48" name="图片 47"/>
          <p:cNvPicPr>
            <a:picLocks noChangeAspect="1"/>
          </p:cNvPicPr>
          <p:nvPr/>
        </p:nvPicPr>
        <p:blipFill>
          <a:blip r:embed="rId2"/>
          <a:srcRect l="48601" r="35846"/>
          <a:stretch>
            <a:fillRect/>
          </a:stretch>
        </p:blipFill>
        <p:spPr>
          <a:xfrm>
            <a:off x="9311640" y="0"/>
            <a:ext cx="2011680" cy="5191760"/>
          </a:xfrm>
          <a:prstGeom prst="rect">
            <a:avLst/>
          </a:prstGeom>
        </p:spPr>
      </p:pic>
      <p:pic>
        <p:nvPicPr>
          <p:cNvPr id="49" name="图片 48"/>
          <p:cNvPicPr>
            <a:picLocks noChangeAspect="1"/>
          </p:cNvPicPr>
          <p:nvPr/>
        </p:nvPicPr>
        <p:blipFill>
          <a:blip r:embed="rId2">
            <a:lum contrast="-6000"/>
          </a:blip>
          <a:srcRect l="37248" r="51038" b="21895"/>
          <a:stretch>
            <a:fillRect/>
          </a:stretch>
        </p:blipFill>
        <p:spPr>
          <a:xfrm>
            <a:off x="7522210" y="0"/>
            <a:ext cx="1514475" cy="4053840"/>
          </a:xfrm>
          <a:prstGeom prst="rect">
            <a:avLst/>
          </a:prstGeom>
        </p:spPr>
      </p:pic>
      <p:sp>
        <p:nvSpPr>
          <p:cNvPr id="5" name="标题 4"/>
          <p:cNvSpPr>
            <a:spLocks noGrp="1"/>
          </p:cNvSpPr>
          <p:nvPr>
            <p:ph type="title"/>
          </p:nvPr>
        </p:nvSpPr>
        <p:spPr>
          <a:xfrm>
            <a:off x="-620395" y="3689350"/>
            <a:ext cx="10258425" cy="2195830"/>
          </a:xfrm>
        </p:spPr>
        <p:txBody>
          <a:bodyPr>
            <a:noAutofit/>
          </a:bodyPr>
          <a:p>
            <a:pPr marL="0" indent="0" algn="ctr">
              <a:lnSpc>
                <a:spcPct val="150000"/>
              </a:lnSpc>
            </a:pPr>
            <a:r>
              <a:rPr lang="zh-CN" altLang="en-US" sz="4800" b="1">
                <a:solidFill>
                  <a:schemeClr val="accent1">
                    <a:lumMod val="75000"/>
                  </a:schemeClr>
                </a:solidFill>
                <a:effectLst/>
                <a:sym typeface="+mn-ea"/>
              </a:rPr>
              <a:t>无约束场景下人体感知理解</a:t>
            </a:r>
            <a:br>
              <a:rPr lang="zh-CN" altLang="en-US" sz="4800" b="1">
                <a:solidFill>
                  <a:schemeClr val="accent1">
                    <a:lumMod val="75000"/>
                  </a:schemeClr>
                </a:solidFill>
                <a:effectLst/>
                <a:sym typeface="+mn-ea"/>
              </a:rPr>
            </a:br>
            <a:r>
              <a:rPr lang="zh-CN" altLang="en-US" sz="3200" b="1">
                <a:solidFill>
                  <a:schemeClr val="accent1">
                    <a:lumMod val="75000"/>
                  </a:schemeClr>
                </a:solidFill>
                <a:effectLst/>
                <a:sym typeface="+mn-ea"/>
              </a:rPr>
              <a:t>报告人：金磊</a:t>
            </a:r>
            <a:endParaRPr lang="zh-CN" altLang="en-US" sz="3200" b="1">
              <a:solidFill>
                <a:schemeClr val="accent1">
                  <a:lumMod val="75000"/>
                </a:schemeClr>
              </a:solidFill>
              <a:effectLst/>
              <a:sym typeface="+mn-ea"/>
            </a:endParaRPr>
          </a:p>
        </p:txBody>
      </p:sp>
      <p:sp>
        <p:nvSpPr>
          <p:cNvPr id="7" name="矩形 6"/>
          <p:cNvSpPr/>
          <p:nvPr/>
        </p:nvSpPr>
        <p:spPr>
          <a:xfrm>
            <a:off x="-12065" y="6546850"/>
            <a:ext cx="12204065" cy="31115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4" name="矩形 3"/>
          <p:cNvSpPr/>
          <p:nvPr/>
        </p:nvSpPr>
        <p:spPr>
          <a:xfrm>
            <a:off x="0" y="0"/>
            <a:ext cx="12204065" cy="11112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223520"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实验</a:t>
            </a:r>
            <a:r>
              <a:rPr lang="zh-CN" altLang="en-US" sz="3000" kern="1700" dirty="0">
                <a:ln w="1905"/>
                <a:latin typeface="微软雅黑" panose="020B0503020204020204" charset="-122"/>
                <a:ea typeface="微软雅黑" panose="020B0503020204020204" charset="-122"/>
              </a:rPr>
              <a:t>结果</a:t>
            </a:r>
            <a:endParaRPr lang="zh-CN" altLang="en-US" sz="3000" kern="1700" dirty="0">
              <a:ln w="1905"/>
              <a:latin typeface="微软雅黑" panose="020B0503020204020204" charset="-122"/>
              <a:ea typeface="微软雅黑" panose="020B0503020204020204" charset="-122"/>
            </a:endParaRPr>
          </a:p>
        </p:txBody>
      </p:sp>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3200" b="1" dirty="0"/>
              <a:t>UniParser 多人人体解析算法</a:t>
            </a:r>
            <a:endParaRPr sz="3200" b="1" dirty="0"/>
          </a:p>
        </p:txBody>
      </p:sp>
      <p:sp>
        <p:nvSpPr>
          <p:cNvPr id="11" name="文本框 10"/>
          <p:cNvSpPr txBox="1"/>
          <p:nvPr/>
        </p:nvSpPr>
        <p:spPr>
          <a:xfrm>
            <a:off x="73025" y="5919470"/>
            <a:ext cx="12055475" cy="583565"/>
          </a:xfrm>
          <a:prstGeom prst="rect">
            <a:avLst/>
          </a:prstGeom>
          <a:noFill/>
        </p:spPr>
        <p:txBody>
          <a:bodyPr wrap="square" rtlCol="0" anchor="t">
            <a:spAutoFit/>
          </a:bodyPr>
          <a:p>
            <a:r>
              <a:rPr lang="en-US" altLang="zh-CN" sz="1600">
                <a:solidFill>
                  <a:schemeClr val="bg1">
                    <a:lumMod val="65000"/>
                  </a:schemeClr>
                </a:solidFill>
                <a:latin typeface="Times New Roman" panose="02020603050405020304" pitchFamily="18" charset="0"/>
                <a:cs typeface="Times New Roman" panose="02020603050405020304" pitchFamily="18" charset="0"/>
              </a:rPr>
              <a:t>J. Chu</a:t>
            </a:r>
            <a:r>
              <a:rPr lang="zh-CN" altLang="en-US" sz="1600">
                <a:solidFill>
                  <a:schemeClr val="bg1">
                    <a:lumMod val="65000"/>
                  </a:schemeClr>
                </a:solidFill>
                <a:latin typeface="Times New Roman" panose="02020603050405020304" pitchFamily="18" charset="0"/>
                <a:cs typeface="Times New Roman" panose="02020603050405020304" pitchFamily="18" charset="0"/>
              </a:rPr>
              <a:t>, L. Jin, </a:t>
            </a:r>
            <a:r>
              <a:rPr lang="en-US" altLang="zh-CN" sz="1600">
                <a:solidFill>
                  <a:schemeClr val="bg1">
                    <a:lumMod val="65000"/>
                  </a:schemeClr>
                </a:solidFill>
                <a:latin typeface="Times New Roman" panose="02020603050405020304" pitchFamily="18" charset="0"/>
                <a:cs typeface="Times New Roman" panose="02020603050405020304" pitchFamily="18" charset="0"/>
              </a:rPr>
              <a:t>Y</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Teng</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J</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Li</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Y. Wei, Z. Wang, J. Xing et.al.</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UniParser: Multi-Human Parsing with</a:t>
            </a:r>
            <a:r>
              <a:rPr 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Unified Correlation Representation Learning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in </a:t>
            </a:r>
            <a:r>
              <a:rPr lang="en-US" altLang="zh-CN" sz="1600">
                <a:solidFill>
                  <a:schemeClr val="bg1">
                    <a:lumMod val="65000"/>
                  </a:schemeClr>
                </a:solidFill>
                <a:latin typeface="Times New Roman" panose="02020603050405020304" pitchFamily="18" charset="0"/>
                <a:cs typeface="Times New Roman" panose="02020603050405020304" pitchFamily="18" charset="0"/>
              </a:rPr>
              <a:t>IEEE Transactions on Image Processing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202</a:t>
            </a:r>
            <a:r>
              <a:rPr lang="en-US" altLang="zh-CN" sz="1600">
                <a:solidFill>
                  <a:schemeClr val="bg1">
                    <a:lumMod val="65000"/>
                  </a:schemeClr>
                </a:solidFill>
                <a:latin typeface="Times New Roman" panose="02020603050405020304" pitchFamily="18" charset="0"/>
                <a:cs typeface="Times New Roman" panose="02020603050405020304" pitchFamily="18" charset="0"/>
              </a:rPr>
              <a:t>4, Early Access.</a:t>
            </a:r>
            <a:endParaRPr lang="en-US" altLang="zh-CN"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3"/>
          <a:stretch>
            <a:fillRect/>
          </a:stretch>
        </p:blipFill>
        <p:spPr>
          <a:xfrm>
            <a:off x="299085" y="1720215"/>
            <a:ext cx="7084060" cy="3927475"/>
          </a:xfrm>
          <a:prstGeom prst="rect">
            <a:avLst/>
          </a:prstGeom>
        </p:spPr>
      </p:pic>
      <p:pic>
        <p:nvPicPr>
          <p:cNvPr id="13" name="图片 12"/>
          <p:cNvPicPr>
            <a:picLocks noChangeAspect="1"/>
          </p:cNvPicPr>
          <p:nvPr/>
        </p:nvPicPr>
        <p:blipFill>
          <a:blip r:embed="rId4"/>
          <a:stretch>
            <a:fillRect/>
          </a:stretch>
        </p:blipFill>
        <p:spPr>
          <a:xfrm>
            <a:off x="7646670" y="1882140"/>
            <a:ext cx="4208145" cy="3604895"/>
          </a:xfrm>
          <a:prstGeom prst="rect">
            <a:avLst/>
          </a:prstGeom>
        </p:spPr>
      </p:pic>
    </p:spTree>
    <p:custDataLst>
      <p:tags r:id="rId5"/>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261620"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可视化结果</a:t>
            </a:r>
            <a:endParaRPr lang="zh-CN" altLang="en-US" sz="3000" kern="1700" dirty="0">
              <a:ln w="1905"/>
              <a:latin typeface="微软雅黑" panose="020B0503020204020204" charset="-122"/>
              <a:ea typeface="微软雅黑" panose="020B0503020204020204" charset="-122"/>
            </a:endParaRPr>
          </a:p>
        </p:txBody>
      </p:sp>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3200" b="1" dirty="0"/>
              <a:t>UniParser 多人人体解析算法</a:t>
            </a:r>
            <a:endParaRPr sz="3200" b="1" dirty="0"/>
          </a:p>
        </p:txBody>
      </p:sp>
      <p:sp>
        <p:nvSpPr>
          <p:cNvPr id="11" name="文本框 10"/>
          <p:cNvSpPr txBox="1"/>
          <p:nvPr/>
        </p:nvSpPr>
        <p:spPr>
          <a:xfrm>
            <a:off x="73025" y="5919470"/>
            <a:ext cx="12055475" cy="583565"/>
          </a:xfrm>
          <a:prstGeom prst="rect">
            <a:avLst/>
          </a:prstGeom>
          <a:noFill/>
        </p:spPr>
        <p:txBody>
          <a:bodyPr wrap="square" rtlCol="0" anchor="t">
            <a:spAutoFit/>
          </a:bodyPr>
          <a:p>
            <a:r>
              <a:rPr lang="en-US" altLang="zh-CN" sz="1600">
                <a:solidFill>
                  <a:schemeClr val="bg1">
                    <a:lumMod val="65000"/>
                  </a:schemeClr>
                </a:solidFill>
                <a:latin typeface="Times New Roman" panose="02020603050405020304" pitchFamily="18" charset="0"/>
                <a:cs typeface="Times New Roman" panose="02020603050405020304" pitchFamily="18" charset="0"/>
              </a:rPr>
              <a:t>J. Chu</a:t>
            </a:r>
            <a:r>
              <a:rPr lang="zh-CN" altLang="en-US" sz="1600">
                <a:solidFill>
                  <a:schemeClr val="bg1">
                    <a:lumMod val="65000"/>
                  </a:schemeClr>
                </a:solidFill>
                <a:latin typeface="Times New Roman" panose="02020603050405020304" pitchFamily="18" charset="0"/>
                <a:cs typeface="Times New Roman" panose="02020603050405020304" pitchFamily="18" charset="0"/>
              </a:rPr>
              <a:t>, L. Jin, </a:t>
            </a:r>
            <a:r>
              <a:rPr lang="en-US" altLang="zh-CN" sz="1600">
                <a:solidFill>
                  <a:schemeClr val="bg1">
                    <a:lumMod val="65000"/>
                  </a:schemeClr>
                </a:solidFill>
                <a:latin typeface="Times New Roman" panose="02020603050405020304" pitchFamily="18" charset="0"/>
                <a:cs typeface="Times New Roman" panose="02020603050405020304" pitchFamily="18" charset="0"/>
              </a:rPr>
              <a:t>Y</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Teng</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J</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Li</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Y. Wei, Z. Wang, J. Xing et.al.</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UniParser: Multi-Human Parsing with</a:t>
            </a:r>
            <a:r>
              <a:rPr 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Unified Correlation Representation Learning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in </a:t>
            </a:r>
            <a:r>
              <a:rPr lang="en-US" altLang="zh-CN" sz="1600">
                <a:solidFill>
                  <a:schemeClr val="bg1">
                    <a:lumMod val="65000"/>
                  </a:schemeClr>
                </a:solidFill>
                <a:latin typeface="Times New Roman" panose="02020603050405020304" pitchFamily="18" charset="0"/>
                <a:cs typeface="Times New Roman" panose="02020603050405020304" pitchFamily="18" charset="0"/>
              </a:rPr>
              <a:t>IEEE Transactions on Image Processing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202</a:t>
            </a:r>
            <a:r>
              <a:rPr lang="en-US" altLang="zh-CN" sz="1600">
                <a:solidFill>
                  <a:schemeClr val="bg1">
                    <a:lumMod val="65000"/>
                  </a:schemeClr>
                </a:solidFill>
                <a:latin typeface="Times New Roman" panose="02020603050405020304" pitchFamily="18" charset="0"/>
                <a:cs typeface="Times New Roman" panose="02020603050405020304" pitchFamily="18" charset="0"/>
              </a:rPr>
              <a:t>4, Early Access.</a:t>
            </a:r>
            <a:endParaRPr lang="en-US" altLang="zh-CN"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170180" y="1845310"/>
            <a:ext cx="7897495" cy="3679190"/>
          </a:xfrm>
          <a:prstGeom prst="rect">
            <a:avLst/>
          </a:prstGeom>
        </p:spPr>
      </p:pic>
      <p:pic>
        <p:nvPicPr>
          <p:cNvPr id="4" name="图片 3"/>
          <p:cNvPicPr>
            <a:picLocks noChangeAspect="1"/>
          </p:cNvPicPr>
          <p:nvPr/>
        </p:nvPicPr>
        <p:blipFill>
          <a:blip r:embed="rId4"/>
          <a:stretch>
            <a:fillRect/>
          </a:stretch>
        </p:blipFill>
        <p:spPr>
          <a:xfrm>
            <a:off x="8313420" y="1927860"/>
            <a:ext cx="3500120" cy="1702435"/>
          </a:xfrm>
          <a:prstGeom prst="rect">
            <a:avLst/>
          </a:prstGeom>
        </p:spPr>
      </p:pic>
      <p:pic>
        <p:nvPicPr>
          <p:cNvPr id="6" name="图片 5"/>
          <p:cNvPicPr>
            <a:picLocks noChangeAspect="1"/>
          </p:cNvPicPr>
          <p:nvPr/>
        </p:nvPicPr>
        <p:blipFill>
          <a:blip r:embed="rId5"/>
          <a:stretch>
            <a:fillRect/>
          </a:stretch>
        </p:blipFill>
        <p:spPr>
          <a:xfrm>
            <a:off x="8265795" y="3778885"/>
            <a:ext cx="3536950" cy="1607820"/>
          </a:xfrm>
          <a:prstGeom prst="rect">
            <a:avLst/>
          </a:prstGeom>
        </p:spPr>
      </p:pic>
    </p:spTree>
    <p:custDataLst>
      <p:tags r:id="rId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TextBox 5"/>
          <p:cNvSpPr txBox="1"/>
          <p:nvPr/>
        </p:nvSpPr>
        <p:spPr>
          <a:xfrm>
            <a:off x="927582" y="1363583"/>
            <a:ext cx="8006233" cy="4707890"/>
          </a:xfrm>
          <a:prstGeom prst="rect">
            <a:avLst/>
          </a:prstGeom>
          <a:noFill/>
        </p:spPr>
        <p:txBody>
          <a:bodyPr wrap="square" rtlCol="0">
            <a:spAutoFit/>
          </a:bodyPr>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ja-JP" altLang="en-US" sz="3000" b="1">
                <a:solidFill>
                  <a:schemeClr val="tx1"/>
                </a:solidFill>
                <a:latin typeface="微软雅黑" panose="020B0503020204020204" charset="-122"/>
                <a:ea typeface="微软雅黑" panose="020B0503020204020204" charset="-122"/>
                <a:sym typeface="+mn-ea"/>
              </a:rPr>
              <a:t>研究</a:t>
            </a:r>
            <a:r>
              <a:rPr lang="zh-CN" altLang="ja-JP" sz="3000" b="1">
                <a:solidFill>
                  <a:schemeClr val="tx1"/>
                </a:solidFill>
                <a:latin typeface="微软雅黑" panose="020B0503020204020204" charset="-122"/>
                <a:ea typeface="微软雅黑" panose="020B0503020204020204" charset="-122"/>
                <a:sym typeface="+mn-ea"/>
              </a:rPr>
              <a:t>背景</a:t>
            </a:r>
            <a:endParaRPr lang="zh-CN" altLang="ja-JP" sz="3000" b="1">
              <a:solidFill>
                <a:schemeClr val="tx1"/>
              </a:solidFill>
              <a:latin typeface="微软雅黑" panose="020B0503020204020204" charset="-122"/>
              <a:ea typeface="微软雅黑" panose="020B0503020204020204" charset="-122"/>
              <a:sym typeface="+mn-ea"/>
            </a:endParaRPr>
          </a:p>
          <a:p>
            <a:pPr marL="285750" indent="-285750">
              <a:lnSpc>
                <a:spcPct val="200000"/>
              </a:lnSpc>
              <a:buFont typeface="Wingdings" panose="05000000000000000000" pitchFamily="2" charset="2"/>
              <a:buChar char="§"/>
            </a:pPr>
            <a:r>
              <a:rPr lang="en-US" altLang="zh-CN" sz="3000" b="1" dirty="0">
                <a:latin typeface="微软雅黑" panose="020B0503020204020204" charset="-122"/>
                <a:ea typeface="微软雅黑" panose="020B0503020204020204" charset="-122"/>
                <a:sym typeface="+mn-ea"/>
              </a:rPr>
              <a:t>  </a:t>
            </a:r>
            <a:r>
              <a:rPr lang="zh-CN" altLang="en-US" sz="3000" b="1" dirty="0">
                <a:latin typeface="微软雅黑" panose="020B0503020204020204" charset="-122"/>
                <a:ea typeface="微软雅黑" panose="020B0503020204020204" charset="-122"/>
                <a:sym typeface="+mn-ea"/>
              </a:rPr>
              <a:t>UniParser 多人人体解析算法</a:t>
            </a:r>
            <a:endParaRPr lang="en-SG" altLang="ja-JP"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zh-CN" altLang="en-US" sz="3000" b="1" dirty="0">
                <a:solidFill>
                  <a:srgbClr val="C00000"/>
                </a:solidFill>
                <a:latin typeface="微软雅黑" panose="020B0503020204020204" charset="-122"/>
                <a:ea typeface="微软雅黑" panose="020B0503020204020204" charset="-122"/>
              </a:rPr>
              <a:t>单阶段人体姿态估计算法</a:t>
            </a:r>
            <a:endParaRPr lang="en-SG" altLang="zh-CN" sz="3000" spc="-120"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dirty="0">
                <a:solidFill>
                  <a:schemeClr val="tx1"/>
                </a:solidFill>
                <a:latin typeface="微软雅黑" panose="020B0503020204020204" charset="-122"/>
                <a:ea typeface="微软雅黑" panose="020B0503020204020204" charset="-122"/>
              </a:rPr>
              <a:t> </a:t>
            </a:r>
            <a:r>
              <a:rPr lang="en-US" altLang="zh-CN" sz="3000"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人体姿态序列优化算法</a:t>
            </a:r>
            <a:endParaRPr lang="en-US" altLang="zh-CN"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en-US" altLang="zh-CN" sz="3000" b="1"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后续研究</a:t>
            </a:r>
            <a:endParaRPr lang="zh-CN" altLang="en-US" sz="3000" b="1" dirty="0">
              <a:solidFill>
                <a:schemeClr val="tx1"/>
              </a:solidFill>
              <a:latin typeface="微软雅黑" panose="020B0503020204020204" charset="-122"/>
              <a:ea typeface="微软雅黑" panose="020B0503020204020204" charset="-122"/>
            </a:endParaRPr>
          </a:p>
        </p:txBody>
      </p:sp>
      <p:cxnSp>
        <p:nvCxnSpPr>
          <p:cNvPr id="3" name="直接连接符 2"/>
          <p:cNvCxnSpPr/>
          <p:nvPr/>
        </p:nvCxnSpPr>
        <p:spPr>
          <a:xfrm flipV="1">
            <a:off x="130810" y="1004570"/>
            <a:ext cx="8949055" cy="8890"/>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3974465" y="355600"/>
            <a:ext cx="1803400" cy="583565"/>
          </a:xfrm>
          <a:prstGeom prst="rect">
            <a:avLst/>
          </a:prstGeom>
          <a:noFill/>
        </p:spPr>
        <p:txBody>
          <a:bodyPr wrap="square" rtlCol="0">
            <a:spAutoFit/>
          </a:bodyPr>
          <a:p>
            <a:pPr algn="ctr"/>
            <a:r>
              <a:rPr lang="zh-CN" altLang="en-US" sz="3200" b="1"/>
              <a:t>目录</a:t>
            </a:r>
            <a:endParaRPr lang="zh-CN" altLang="en-US" sz="2800" b="1"/>
          </a:p>
        </p:txBody>
      </p:sp>
    </p:spTree>
    <p:custDataLst>
      <p:tags r:id="rId2"/>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a:xfrm>
            <a:off x="9116995" y="6182320"/>
            <a:ext cx="2700000" cy="316800"/>
          </a:xfrm>
        </p:spPr>
        <p:txBody>
          <a:bodyPr/>
          <a:p>
            <a:fld id="{49AE70B2-8BF9-45C0-BB95-33D1B9D3A854}" type="slidenum">
              <a:rPr lang="zh-CN" altLang="en-US" smtClean="0"/>
            </a:fld>
            <a:endParaRPr lang="zh-CN" altLang="en-US"/>
          </a:p>
        </p:txBody>
      </p:sp>
      <p:sp>
        <p:nvSpPr>
          <p:cNvPr id="4"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3" name="灯片编号占位符 1"/>
          <p:cNvSpPr>
            <a:spLocks noGrp="1"/>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z="675" smtClean="0"/>
            </a:fld>
            <a:endParaRPr lang="en-US" sz="675"/>
          </a:p>
        </p:txBody>
      </p:sp>
      <p:sp>
        <p:nvSpPr>
          <p:cNvPr id="10" name="文本框 9"/>
          <p:cNvSpPr txBox="1"/>
          <p:nvPr>
            <p:custDataLst>
              <p:tags r:id="rId2"/>
            </p:custDataLst>
          </p:nvPr>
        </p:nvSpPr>
        <p:spPr>
          <a:xfrm>
            <a:off x="132715" y="2150745"/>
            <a:ext cx="1097915" cy="645160"/>
          </a:xfrm>
          <a:prstGeom prst="rect">
            <a:avLst/>
          </a:prstGeom>
        </p:spPr>
        <p:txBody>
          <a:bodyPr wrap="square" rtlCol="0">
            <a:spAutoFit/>
          </a:bodyPr>
          <a:p>
            <a:r>
              <a:rPr lang="en-US" altLang="zh-CN" dirty="0">
                <a:latin typeface="Times New Roman" panose="02020603050405020304" pitchFamily="18" charset="0"/>
                <a:cs typeface="Times New Roman" panose="02020603050405020304" pitchFamily="18" charset="0"/>
              </a:rPr>
              <a:t>Top-down methods:</a:t>
            </a:r>
            <a:endParaRPr lang="zh-CN" altLang="en-US" dirty="0">
              <a:latin typeface="Times New Roman" panose="02020603050405020304" pitchFamily="18" charset="0"/>
              <a:cs typeface="Times New Roman" panose="02020603050405020304" pitchFamily="18" charset="0"/>
            </a:endParaRPr>
          </a:p>
        </p:txBody>
      </p:sp>
      <p:sp>
        <p:nvSpPr>
          <p:cNvPr id="11" name="文本框 10"/>
          <p:cNvSpPr txBox="1"/>
          <p:nvPr>
            <p:custDataLst>
              <p:tags r:id="rId3"/>
            </p:custDataLst>
          </p:nvPr>
        </p:nvSpPr>
        <p:spPr>
          <a:xfrm>
            <a:off x="75565" y="4018915"/>
            <a:ext cx="1097915" cy="922020"/>
          </a:xfrm>
          <a:prstGeom prst="rect">
            <a:avLst/>
          </a:prstGeom>
          <a:noFill/>
        </p:spPr>
        <p:txBody>
          <a:bodyPr wrap="square" rtlCol="0">
            <a:spAutoFit/>
          </a:bodyPr>
          <a:p>
            <a:r>
              <a:rPr lang="en-US" altLang="zh-CN" dirty="0">
                <a:latin typeface="Times New Roman" panose="02020603050405020304" pitchFamily="18" charset="0"/>
                <a:cs typeface="Times New Roman" panose="02020603050405020304" pitchFamily="18" charset="0"/>
              </a:rPr>
              <a:t>Bottom-up methods:</a:t>
            </a:r>
            <a:endParaRPr lang="zh-CN" altLang="en-US" dirty="0">
              <a:latin typeface="Times New Roman" panose="02020603050405020304" pitchFamily="18" charset="0"/>
              <a:cs typeface="Times New Roman" panose="02020603050405020304" pitchFamily="18" charset="0"/>
            </a:endParaRPr>
          </a:p>
        </p:txBody>
      </p:sp>
      <p:grpSp>
        <p:nvGrpSpPr>
          <p:cNvPr id="17" name="组合 16"/>
          <p:cNvGrpSpPr/>
          <p:nvPr/>
        </p:nvGrpSpPr>
        <p:grpSpPr>
          <a:xfrm rot="0">
            <a:off x="1146175" y="2016760"/>
            <a:ext cx="2377440" cy="1167765"/>
            <a:chOff x="2281806" y="1753299"/>
            <a:chExt cx="2852256" cy="1420799"/>
          </a:xfrm>
        </p:grpSpPr>
        <p:sp>
          <p:nvSpPr>
            <p:cNvPr id="6" name="矩形 5"/>
            <p:cNvSpPr/>
            <p:nvPr>
              <p:custDataLst>
                <p:tags r:id="rId4"/>
              </p:custDataLst>
            </p:nvPr>
          </p:nvSpPr>
          <p:spPr>
            <a:xfrm>
              <a:off x="2281806" y="1753299"/>
              <a:ext cx="2852256" cy="1420799"/>
            </a:xfrm>
            <a:prstGeom prst="rect">
              <a:avLst/>
            </a:prstGeom>
            <a:noFill/>
            <a:ln w="28575" cap="flat" cmpd="sng" algn="ctr">
              <a:solidFill>
                <a:srgbClr val="E7E6E6">
                  <a:lumMod val="50000"/>
                </a:srgbClr>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pic>
          <p:nvPicPr>
            <p:cNvPr id="14" name="图形 13" descr="男人"/>
            <p:cNvPicPr>
              <a:picLocks noChangeAspect="1"/>
            </p:cNvPicPr>
            <p:nvPr>
              <p:custDataLst>
                <p:tags r:id="rId5"/>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5800" y="1916283"/>
              <a:ext cx="914400" cy="914400"/>
            </a:xfrm>
            <a:prstGeom prst="rect">
              <a:avLst/>
            </a:prstGeom>
          </p:spPr>
        </p:pic>
        <p:pic>
          <p:nvPicPr>
            <p:cNvPr id="15" name="图形 14" descr="男人"/>
            <p:cNvPicPr>
              <a:picLocks noChangeAspect="1"/>
            </p:cNvPicPr>
            <p:nvPr>
              <p:custDataLst>
                <p:tags r:id="rId8"/>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5779" y="2080470"/>
              <a:ext cx="914400" cy="914400"/>
            </a:xfrm>
            <a:prstGeom prst="rect">
              <a:avLst/>
            </a:prstGeom>
          </p:spPr>
        </p:pic>
        <p:pic>
          <p:nvPicPr>
            <p:cNvPr id="16" name="图形 15" descr="男人"/>
            <p:cNvPicPr>
              <a:picLocks noChangeAspect="1"/>
            </p:cNvPicPr>
            <p:nvPr>
              <p:custDataLst>
                <p:tags r:id="rId9"/>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193" y="1822266"/>
              <a:ext cx="914400" cy="914400"/>
            </a:xfrm>
            <a:prstGeom prst="rect">
              <a:avLst/>
            </a:prstGeom>
          </p:spPr>
        </p:pic>
      </p:grpSp>
      <p:grpSp>
        <p:nvGrpSpPr>
          <p:cNvPr id="18" name="组合 17"/>
          <p:cNvGrpSpPr/>
          <p:nvPr/>
        </p:nvGrpSpPr>
        <p:grpSpPr>
          <a:xfrm rot="0">
            <a:off x="1146175" y="3937000"/>
            <a:ext cx="2377440" cy="1167765"/>
            <a:chOff x="2281806" y="1753299"/>
            <a:chExt cx="2852256" cy="1420799"/>
          </a:xfrm>
        </p:grpSpPr>
        <p:sp>
          <p:nvSpPr>
            <p:cNvPr id="19" name="矩形 18"/>
            <p:cNvSpPr/>
            <p:nvPr>
              <p:custDataLst>
                <p:tags r:id="rId10"/>
              </p:custDataLst>
            </p:nvPr>
          </p:nvSpPr>
          <p:spPr>
            <a:xfrm>
              <a:off x="2281806" y="1753299"/>
              <a:ext cx="2852256" cy="1420799"/>
            </a:xfrm>
            <a:prstGeom prst="rect">
              <a:avLst/>
            </a:prstGeom>
            <a:noFill/>
            <a:ln w="28575" cap="flat" cmpd="sng" algn="ctr">
              <a:solidFill>
                <a:srgbClr val="E7E6E6">
                  <a:lumMod val="50000"/>
                </a:srgbClr>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pic>
          <p:nvPicPr>
            <p:cNvPr id="20" name="图形 19" descr="男人"/>
            <p:cNvPicPr>
              <a:picLocks noChangeAspect="1"/>
            </p:cNvPicPr>
            <p:nvPr>
              <p:custDataLst>
                <p:tags r:id="rId1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5800" y="1916283"/>
              <a:ext cx="914400" cy="914400"/>
            </a:xfrm>
            <a:prstGeom prst="rect">
              <a:avLst/>
            </a:prstGeom>
          </p:spPr>
        </p:pic>
        <p:pic>
          <p:nvPicPr>
            <p:cNvPr id="21" name="图形 20" descr="男人"/>
            <p:cNvPicPr>
              <a:picLocks noChangeAspect="1"/>
            </p:cNvPicPr>
            <p:nvPr>
              <p:custDataLst>
                <p:tags r:id="rId12"/>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5779" y="2080470"/>
              <a:ext cx="914400" cy="914400"/>
            </a:xfrm>
            <a:prstGeom prst="rect">
              <a:avLst/>
            </a:prstGeom>
          </p:spPr>
        </p:pic>
        <p:pic>
          <p:nvPicPr>
            <p:cNvPr id="22" name="图形 21" descr="男人"/>
            <p:cNvPicPr>
              <a:picLocks noChangeAspect="1"/>
            </p:cNvPicPr>
            <p:nvPr>
              <p:custDataLst>
                <p:tags r:id="rId13"/>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193" y="1822266"/>
              <a:ext cx="914400" cy="914400"/>
            </a:xfrm>
            <a:prstGeom prst="rect">
              <a:avLst/>
            </a:prstGeom>
          </p:spPr>
        </p:pic>
      </p:grpSp>
      <p:sp>
        <p:nvSpPr>
          <p:cNvPr id="23" name="矩形 22"/>
          <p:cNvSpPr/>
          <p:nvPr>
            <p:custDataLst>
              <p:tags r:id="rId14"/>
            </p:custDataLst>
          </p:nvPr>
        </p:nvSpPr>
        <p:spPr>
          <a:xfrm>
            <a:off x="1677670" y="2124710"/>
            <a:ext cx="438785" cy="777240"/>
          </a:xfrm>
          <a:prstGeom prst="rect">
            <a:avLst/>
          </a:prstGeom>
          <a:noFill/>
          <a:ln w="28575"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24" name="矩形 23"/>
          <p:cNvSpPr/>
          <p:nvPr>
            <p:custDataLst>
              <p:tags r:id="rId15"/>
            </p:custDataLst>
          </p:nvPr>
        </p:nvSpPr>
        <p:spPr>
          <a:xfrm>
            <a:off x="2277745" y="2255520"/>
            <a:ext cx="438785" cy="777240"/>
          </a:xfrm>
          <a:prstGeom prst="rect">
            <a:avLst/>
          </a:prstGeom>
          <a:noFill/>
          <a:ln w="28575"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25" name="矩形 24"/>
          <p:cNvSpPr/>
          <p:nvPr>
            <p:custDataLst>
              <p:tags r:id="rId16"/>
            </p:custDataLst>
          </p:nvPr>
        </p:nvSpPr>
        <p:spPr>
          <a:xfrm>
            <a:off x="2776855" y="2077085"/>
            <a:ext cx="438785" cy="777240"/>
          </a:xfrm>
          <a:prstGeom prst="rect">
            <a:avLst/>
          </a:prstGeom>
          <a:noFill/>
          <a:ln w="28575"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26" name="矩形 25"/>
          <p:cNvSpPr/>
          <p:nvPr>
            <p:custDataLst>
              <p:tags r:id="rId17"/>
            </p:custDataLst>
          </p:nvPr>
        </p:nvSpPr>
        <p:spPr>
          <a:xfrm>
            <a:off x="1106805" y="3902075"/>
            <a:ext cx="2465705" cy="1256030"/>
          </a:xfrm>
          <a:prstGeom prst="rect">
            <a:avLst/>
          </a:prstGeom>
          <a:noFill/>
          <a:ln w="28575"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grpSp>
        <p:nvGrpSpPr>
          <p:cNvPr id="31" name="组合 30"/>
          <p:cNvGrpSpPr/>
          <p:nvPr/>
        </p:nvGrpSpPr>
        <p:grpSpPr>
          <a:xfrm rot="0">
            <a:off x="3709670" y="2185035"/>
            <a:ext cx="2981960" cy="716915"/>
            <a:chOff x="5357247" y="1958228"/>
            <a:chExt cx="2978092" cy="872455"/>
          </a:xfrm>
        </p:grpSpPr>
        <p:cxnSp>
          <p:nvCxnSpPr>
            <p:cNvPr id="30" name="直接箭头连接符 29"/>
            <p:cNvCxnSpPr/>
            <p:nvPr>
              <p:custDataLst>
                <p:tags r:id="rId18"/>
              </p:custDataLst>
            </p:nvPr>
          </p:nvCxnSpPr>
          <p:spPr>
            <a:xfrm>
              <a:off x="5357247" y="2394455"/>
              <a:ext cx="2978092" cy="0"/>
            </a:xfrm>
            <a:prstGeom prst="straightConnector1">
              <a:avLst/>
            </a:prstGeom>
            <a:noFill/>
            <a:ln w="50800" cap="flat" cmpd="sng" algn="ctr">
              <a:solidFill>
                <a:sysClr val="windowText" lastClr="000000"/>
              </a:solidFill>
              <a:prstDash val="solid"/>
              <a:miter lim="800000"/>
              <a:tailEnd type="triangle" w="lg" len="lg"/>
            </a:ln>
            <a:effectLst/>
          </p:spPr>
        </p:cxnSp>
        <p:sp>
          <p:nvSpPr>
            <p:cNvPr id="28" name="矩形: 圆角 27"/>
            <p:cNvSpPr/>
            <p:nvPr>
              <p:custDataLst>
                <p:tags r:id="rId19"/>
              </p:custDataLst>
            </p:nvPr>
          </p:nvSpPr>
          <p:spPr>
            <a:xfrm>
              <a:off x="5886275" y="1958228"/>
              <a:ext cx="1669410" cy="872455"/>
            </a:xfrm>
            <a:prstGeom prst="roundRect">
              <a:avLst/>
            </a:prstGeom>
            <a:solidFill>
              <a:srgbClr val="ED7D31">
                <a:lumMod val="60000"/>
                <a:lumOff val="40000"/>
              </a:srgbClr>
            </a:solidFill>
            <a:ln w="28575" cap="flat" cmpd="sng" algn="ctr">
              <a:solidFill>
                <a:sysClr val="windowText" lastClr="000000"/>
              </a:solidFill>
              <a:prstDash val="solid"/>
              <a:miter lim="800000"/>
            </a:ln>
            <a:effectLst/>
          </p:spPr>
          <p:txBody>
            <a:bodyPr rtlCol="0" anchor="ctr"/>
            <a:p>
              <a:pPr algn="ctr"/>
              <a:r>
                <a:rPr lang="en-US" altLang="zh-CN" sz="2800" dirty="0">
                  <a:solidFill>
                    <a:sysClr val="windowText" lastClr="000000"/>
                  </a:solidFill>
                  <a:latin typeface="Calibri" panose="020F0502020204030204" charset="0"/>
                  <a:ea typeface="等线" panose="02010600030101010101" charset="-122"/>
                </a:rPr>
                <a:t>Network</a:t>
              </a:r>
              <a:endParaRPr lang="zh-CN" altLang="en-US" sz="2800" dirty="0">
                <a:solidFill>
                  <a:sysClr val="windowText" lastClr="000000"/>
                </a:solidFill>
                <a:latin typeface="Calibri" panose="020F0502020204030204" charset="0"/>
                <a:ea typeface="等线" panose="02010600030101010101" charset="-122"/>
              </a:endParaRPr>
            </a:p>
          </p:txBody>
        </p:sp>
      </p:grpSp>
      <p:grpSp>
        <p:nvGrpSpPr>
          <p:cNvPr id="32" name="组合 31"/>
          <p:cNvGrpSpPr/>
          <p:nvPr/>
        </p:nvGrpSpPr>
        <p:grpSpPr>
          <a:xfrm rot="0">
            <a:off x="3709670" y="4205605"/>
            <a:ext cx="2981960" cy="716915"/>
            <a:chOff x="5357247" y="1958228"/>
            <a:chExt cx="2978092" cy="872455"/>
          </a:xfrm>
        </p:grpSpPr>
        <p:cxnSp>
          <p:nvCxnSpPr>
            <p:cNvPr id="33" name="直接箭头连接符 32"/>
            <p:cNvCxnSpPr/>
            <p:nvPr>
              <p:custDataLst>
                <p:tags r:id="rId20"/>
              </p:custDataLst>
            </p:nvPr>
          </p:nvCxnSpPr>
          <p:spPr>
            <a:xfrm>
              <a:off x="5357247" y="2394455"/>
              <a:ext cx="2978092" cy="0"/>
            </a:xfrm>
            <a:prstGeom prst="straightConnector1">
              <a:avLst/>
            </a:prstGeom>
            <a:noFill/>
            <a:ln w="50800" cap="flat" cmpd="sng" algn="ctr">
              <a:solidFill>
                <a:sysClr val="windowText" lastClr="000000"/>
              </a:solidFill>
              <a:prstDash val="solid"/>
              <a:miter lim="800000"/>
              <a:tailEnd type="triangle" w="lg" len="lg"/>
            </a:ln>
            <a:effectLst/>
          </p:spPr>
        </p:cxnSp>
        <p:sp>
          <p:nvSpPr>
            <p:cNvPr id="34" name="矩形: 圆角 33"/>
            <p:cNvSpPr/>
            <p:nvPr>
              <p:custDataLst>
                <p:tags r:id="rId21"/>
              </p:custDataLst>
            </p:nvPr>
          </p:nvSpPr>
          <p:spPr>
            <a:xfrm>
              <a:off x="5886275" y="1958228"/>
              <a:ext cx="1669410" cy="872455"/>
            </a:xfrm>
            <a:prstGeom prst="roundRect">
              <a:avLst/>
            </a:prstGeom>
            <a:solidFill>
              <a:srgbClr val="ED7D31">
                <a:lumMod val="60000"/>
                <a:lumOff val="40000"/>
              </a:srgbClr>
            </a:solidFill>
            <a:ln w="28575" cap="flat" cmpd="sng" algn="ctr">
              <a:solidFill>
                <a:sysClr val="windowText" lastClr="000000"/>
              </a:solidFill>
              <a:prstDash val="solid"/>
              <a:miter lim="800000"/>
            </a:ln>
            <a:effectLst/>
          </p:spPr>
          <p:txBody>
            <a:bodyPr rtlCol="0" anchor="ctr"/>
            <a:p>
              <a:pPr algn="ctr"/>
              <a:r>
                <a:rPr lang="en-US" altLang="zh-CN" sz="2800" dirty="0">
                  <a:solidFill>
                    <a:sysClr val="windowText" lastClr="000000"/>
                  </a:solidFill>
                  <a:latin typeface="Calibri" panose="020F0502020204030204" charset="0"/>
                  <a:ea typeface="等线" panose="02010600030101010101" charset="-122"/>
                </a:rPr>
                <a:t>Network</a:t>
              </a:r>
              <a:endParaRPr lang="zh-CN" altLang="en-US" sz="2800" dirty="0">
                <a:solidFill>
                  <a:sysClr val="windowText" lastClr="000000"/>
                </a:solidFill>
                <a:latin typeface="Calibri" panose="020F0502020204030204" charset="0"/>
                <a:ea typeface="等线" panose="02010600030101010101" charset="-122"/>
              </a:endParaRPr>
            </a:p>
          </p:txBody>
        </p:sp>
      </p:grpSp>
      <p:sp>
        <p:nvSpPr>
          <p:cNvPr id="35" name="文本框 34"/>
          <p:cNvSpPr txBox="1"/>
          <p:nvPr>
            <p:custDataLst>
              <p:tags r:id="rId22"/>
            </p:custDataLst>
          </p:nvPr>
        </p:nvSpPr>
        <p:spPr>
          <a:xfrm>
            <a:off x="4629785" y="1739900"/>
            <a:ext cx="1194435" cy="368300"/>
          </a:xfrm>
          <a:prstGeom prst="rect">
            <a:avLst/>
          </a:prstGeom>
          <a:noFill/>
        </p:spPr>
        <p:txBody>
          <a:bodyPr wrap="square" rtlCol="0">
            <a:spAutoFit/>
          </a:bodyPr>
          <a:p>
            <a:r>
              <a:rPr lang="en-US" altLang="zh-CN" b="1" dirty="0">
                <a:latin typeface="微软雅黑" panose="020B0503020204020204" charset="-122"/>
                <a:ea typeface="微软雅黑" panose="020B0503020204020204" charset="-122"/>
                <a:cs typeface="Times New Roman" panose="02020603050405020304" pitchFamily="18" charset="0"/>
              </a:rPr>
              <a:t>3x</a:t>
            </a:r>
            <a:endParaRPr lang="zh-CN" altLang="en-US" b="1" dirty="0">
              <a:latin typeface="微软雅黑" panose="020B0503020204020204" charset="-122"/>
              <a:ea typeface="微软雅黑" panose="020B0503020204020204" charset="-122"/>
              <a:cs typeface="Times New Roman" panose="02020603050405020304" pitchFamily="18" charset="0"/>
            </a:endParaRPr>
          </a:p>
        </p:txBody>
      </p:sp>
      <p:sp>
        <p:nvSpPr>
          <p:cNvPr id="36" name="文本框 35"/>
          <p:cNvSpPr txBox="1"/>
          <p:nvPr>
            <p:custDataLst>
              <p:tags r:id="rId23"/>
            </p:custDataLst>
          </p:nvPr>
        </p:nvSpPr>
        <p:spPr>
          <a:xfrm>
            <a:off x="4629785" y="3841750"/>
            <a:ext cx="1194435" cy="368300"/>
          </a:xfrm>
          <a:prstGeom prst="rect">
            <a:avLst/>
          </a:prstGeom>
          <a:noFill/>
        </p:spPr>
        <p:txBody>
          <a:bodyPr wrap="square" rtlCol="0">
            <a:spAutoFit/>
          </a:bodyPr>
          <a:p>
            <a:r>
              <a:rPr lang="en-US" altLang="zh-CN" b="1" dirty="0">
                <a:latin typeface="微软雅黑" panose="020B0503020204020204" charset="-122"/>
                <a:ea typeface="微软雅黑" panose="020B0503020204020204" charset="-122"/>
                <a:cs typeface="Times New Roman" panose="02020603050405020304" pitchFamily="18" charset="0"/>
              </a:rPr>
              <a:t>1x</a:t>
            </a:r>
            <a:endParaRPr lang="zh-CN" altLang="en-US" b="1" dirty="0">
              <a:latin typeface="微软雅黑" panose="020B0503020204020204" charset="-122"/>
              <a:ea typeface="微软雅黑" panose="020B0503020204020204" charset="-122"/>
              <a:cs typeface="Times New Roman" panose="02020603050405020304" pitchFamily="18" charset="0"/>
            </a:endParaRPr>
          </a:p>
        </p:txBody>
      </p:sp>
      <p:grpSp>
        <p:nvGrpSpPr>
          <p:cNvPr id="84" name="组合 83"/>
          <p:cNvGrpSpPr/>
          <p:nvPr/>
        </p:nvGrpSpPr>
        <p:grpSpPr>
          <a:xfrm rot="0">
            <a:off x="6563995" y="3020060"/>
            <a:ext cx="2377440" cy="1167765"/>
            <a:chOff x="8484066" y="3528410"/>
            <a:chExt cx="2852256" cy="1420799"/>
          </a:xfrm>
        </p:grpSpPr>
        <p:grpSp>
          <p:nvGrpSpPr>
            <p:cNvPr id="37" name="组合 36"/>
            <p:cNvGrpSpPr/>
            <p:nvPr/>
          </p:nvGrpSpPr>
          <p:grpSpPr>
            <a:xfrm>
              <a:off x="8484066" y="3528410"/>
              <a:ext cx="2852256" cy="1420799"/>
              <a:chOff x="2281806" y="1753299"/>
              <a:chExt cx="2852256" cy="1420799"/>
            </a:xfrm>
          </p:grpSpPr>
          <p:sp>
            <p:nvSpPr>
              <p:cNvPr id="38" name="矩形 37"/>
              <p:cNvSpPr/>
              <p:nvPr>
                <p:custDataLst>
                  <p:tags r:id="rId24"/>
                </p:custDataLst>
              </p:nvPr>
            </p:nvSpPr>
            <p:spPr>
              <a:xfrm>
                <a:off x="2281806" y="1753299"/>
                <a:ext cx="2852256" cy="1420799"/>
              </a:xfrm>
              <a:prstGeom prst="rect">
                <a:avLst/>
              </a:prstGeom>
              <a:noFill/>
              <a:ln w="28575" cap="flat" cmpd="sng" algn="ctr">
                <a:solidFill>
                  <a:srgbClr val="E7E6E6">
                    <a:lumMod val="50000"/>
                  </a:srgbClr>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pic>
            <p:nvPicPr>
              <p:cNvPr id="39" name="图形 38" descr="男人"/>
              <p:cNvPicPr>
                <a:picLocks noChangeAspect="1"/>
              </p:cNvPicPr>
              <p:nvPr>
                <p:custDataLst>
                  <p:tags r:id="rId25"/>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5800" y="1916283"/>
                <a:ext cx="914400" cy="914400"/>
              </a:xfrm>
              <a:prstGeom prst="rect">
                <a:avLst/>
              </a:prstGeom>
            </p:spPr>
          </p:pic>
          <p:pic>
            <p:nvPicPr>
              <p:cNvPr id="40" name="图形 39" descr="男人"/>
              <p:cNvPicPr>
                <a:picLocks noChangeAspect="1"/>
              </p:cNvPicPr>
              <p:nvPr>
                <p:custDataLst>
                  <p:tags r:id="rId26"/>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45779" y="2080470"/>
                <a:ext cx="914400" cy="914400"/>
              </a:xfrm>
              <a:prstGeom prst="rect">
                <a:avLst/>
              </a:prstGeom>
            </p:spPr>
          </p:pic>
          <p:pic>
            <p:nvPicPr>
              <p:cNvPr id="41" name="图形 40" descr="男人"/>
              <p:cNvPicPr>
                <a:picLocks noChangeAspect="1"/>
              </p:cNvPicPr>
              <p:nvPr>
                <p:custDataLst>
                  <p:tags r:id="rId27"/>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193" y="1822266"/>
                <a:ext cx="914400" cy="914400"/>
              </a:xfrm>
              <a:prstGeom prst="rect">
                <a:avLst/>
              </a:prstGeom>
            </p:spPr>
          </p:pic>
        </p:grpSp>
        <p:grpSp>
          <p:nvGrpSpPr>
            <p:cNvPr id="55" name="组合 54"/>
            <p:cNvGrpSpPr/>
            <p:nvPr/>
          </p:nvGrpSpPr>
          <p:grpSpPr>
            <a:xfrm>
              <a:off x="9170966" y="3773609"/>
              <a:ext cx="399923" cy="783196"/>
              <a:chOff x="9170966" y="2989840"/>
              <a:chExt cx="399923" cy="783196"/>
            </a:xfrm>
          </p:grpSpPr>
          <p:sp>
            <p:nvSpPr>
              <p:cNvPr id="42" name="椭圆 41"/>
              <p:cNvSpPr/>
              <p:nvPr>
                <p:custDataLst>
                  <p:tags r:id="rId28"/>
                </p:custDataLst>
              </p:nvPr>
            </p:nvSpPr>
            <p:spPr>
              <a:xfrm>
                <a:off x="9334500" y="298984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3" name="椭圆 42"/>
              <p:cNvSpPr/>
              <p:nvPr>
                <p:custDataLst>
                  <p:tags r:id="rId29"/>
                </p:custDataLst>
              </p:nvPr>
            </p:nvSpPr>
            <p:spPr>
              <a:xfrm>
                <a:off x="9334500" y="3161547"/>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4" name="椭圆 43"/>
              <p:cNvSpPr/>
              <p:nvPr>
                <p:custDataLst>
                  <p:tags r:id="rId30"/>
                </p:custDataLst>
              </p:nvPr>
            </p:nvSpPr>
            <p:spPr>
              <a:xfrm>
                <a:off x="9197506" y="327080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5" name="椭圆 44"/>
              <p:cNvSpPr/>
              <p:nvPr>
                <p:custDataLst>
                  <p:tags r:id="rId31"/>
                </p:custDataLst>
              </p:nvPr>
            </p:nvSpPr>
            <p:spPr>
              <a:xfrm>
                <a:off x="9170966"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6" name="椭圆 45"/>
              <p:cNvSpPr/>
              <p:nvPr>
                <p:custDataLst>
                  <p:tags r:id="rId32"/>
                </p:custDataLst>
              </p:nvPr>
            </p:nvSpPr>
            <p:spPr>
              <a:xfrm>
                <a:off x="9281420" y="337141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7" name="椭圆 46"/>
              <p:cNvSpPr/>
              <p:nvPr>
                <p:custDataLst>
                  <p:tags r:id="rId33"/>
                </p:custDataLst>
              </p:nvPr>
            </p:nvSpPr>
            <p:spPr>
              <a:xfrm>
                <a:off x="9387580"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8" name="椭圆 47"/>
              <p:cNvSpPr/>
              <p:nvPr>
                <p:custDataLst>
                  <p:tags r:id="rId34"/>
                </p:custDataLst>
              </p:nvPr>
            </p:nvSpPr>
            <p:spPr>
              <a:xfrm>
                <a:off x="9287019" y="337320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49" name="椭圆 48"/>
              <p:cNvSpPr/>
              <p:nvPr>
                <p:custDataLst>
                  <p:tags r:id="rId35"/>
                </p:custDataLst>
              </p:nvPr>
            </p:nvSpPr>
            <p:spPr>
              <a:xfrm>
                <a:off x="9275200" y="3581285"/>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0" name="椭圆 49"/>
              <p:cNvSpPr/>
              <p:nvPr>
                <p:custDataLst>
                  <p:tags r:id="rId36"/>
                </p:custDataLst>
              </p:nvPr>
            </p:nvSpPr>
            <p:spPr>
              <a:xfrm>
                <a:off x="9287019" y="371658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1" name="椭圆 50"/>
              <p:cNvSpPr/>
              <p:nvPr>
                <p:custDataLst>
                  <p:tags r:id="rId37"/>
                </p:custDataLst>
              </p:nvPr>
            </p:nvSpPr>
            <p:spPr>
              <a:xfrm>
                <a:off x="9396233" y="371995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2" name="椭圆 51"/>
              <p:cNvSpPr/>
              <p:nvPr>
                <p:custDataLst>
                  <p:tags r:id="rId38"/>
                </p:custDataLst>
              </p:nvPr>
            </p:nvSpPr>
            <p:spPr>
              <a:xfrm>
                <a:off x="9395606" y="359029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3" name="椭圆 52"/>
              <p:cNvSpPr/>
              <p:nvPr>
                <p:custDataLst>
                  <p:tags r:id="rId39"/>
                </p:custDataLst>
              </p:nvPr>
            </p:nvSpPr>
            <p:spPr>
              <a:xfrm>
                <a:off x="9517809" y="3381564"/>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4" name="椭圆 53"/>
              <p:cNvSpPr/>
              <p:nvPr>
                <p:custDataLst>
                  <p:tags r:id="rId40"/>
                </p:custDataLst>
              </p:nvPr>
            </p:nvSpPr>
            <p:spPr>
              <a:xfrm>
                <a:off x="9491269" y="324426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grpSp>
        <p:grpSp>
          <p:nvGrpSpPr>
            <p:cNvPr id="56" name="组合 55"/>
            <p:cNvGrpSpPr/>
            <p:nvPr/>
          </p:nvGrpSpPr>
          <p:grpSpPr>
            <a:xfrm>
              <a:off x="9909708" y="3947297"/>
              <a:ext cx="399923" cy="783196"/>
              <a:chOff x="9170966" y="2989840"/>
              <a:chExt cx="399923" cy="783196"/>
            </a:xfrm>
          </p:grpSpPr>
          <p:sp>
            <p:nvSpPr>
              <p:cNvPr id="57" name="椭圆 56"/>
              <p:cNvSpPr/>
              <p:nvPr>
                <p:custDataLst>
                  <p:tags r:id="rId41"/>
                </p:custDataLst>
              </p:nvPr>
            </p:nvSpPr>
            <p:spPr>
              <a:xfrm>
                <a:off x="9334500" y="298984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8" name="椭圆 57"/>
              <p:cNvSpPr/>
              <p:nvPr>
                <p:custDataLst>
                  <p:tags r:id="rId42"/>
                </p:custDataLst>
              </p:nvPr>
            </p:nvSpPr>
            <p:spPr>
              <a:xfrm>
                <a:off x="9334500" y="3161547"/>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59" name="椭圆 58"/>
              <p:cNvSpPr/>
              <p:nvPr>
                <p:custDataLst>
                  <p:tags r:id="rId43"/>
                </p:custDataLst>
              </p:nvPr>
            </p:nvSpPr>
            <p:spPr>
              <a:xfrm>
                <a:off x="9197506" y="327080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0" name="椭圆 59"/>
              <p:cNvSpPr/>
              <p:nvPr>
                <p:custDataLst>
                  <p:tags r:id="rId44"/>
                </p:custDataLst>
              </p:nvPr>
            </p:nvSpPr>
            <p:spPr>
              <a:xfrm>
                <a:off x="9170966"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1" name="椭圆 60"/>
              <p:cNvSpPr/>
              <p:nvPr>
                <p:custDataLst>
                  <p:tags r:id="rId45"/>
                </p:custDataLst>
              </p:nvPr>
            </p:nvSpPr>
            <p:spPr>
              <a:xfrm>
                <a:off x="9281420" y="337141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2" name="椭圆 61"/>
              <p:cNvSpPr/>
              <p:nvPr>
                <p:custDataLst>
                  <p:tags r:id="rId46"/>
                </p:custDataLst>
              </p:nvPr>
            </p:nvSpPr>
            <p:spPr>
              <a:xfrm>
                <a:off x="9387580"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3" name="椭圆 62"/>
              <p:cNvSpPr/>
              <p:nvPr>
                <p:custDataLst>
                  <p:tags r:id="rId47"/>
                </p:custDataLst>
              </p:nvPr>
            </p:nvSpPr>
            <p:spPr>
              <a:xfrm>
                <a:off x="9287019" y="337320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4" name="椭圆 63"/>
              <p:cNvSpPr/>
              <p:nvPr>
                <p:custDataLst>
                  <p:tags r:id="rId48"/>
                </p:custDataLst>
              </p:nvPr>
            </p:nvSpPr>
            <p:spPr>
              <a:xfrm>
                <a:off x="9275200" y="3581285"/>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5" name="椭圆 64"/>
              <p:cNvSpPr/>
              <p:nvPr>
                <p:custDataLst>
                  <p:tags r:id="rId49"/>
                </p:custDataLst>
              </p:nvPr>
            </p:nvSpPr>
            <p:spPr>
              <a:xfrm>
                <a:off x="9287019" y="371658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6" name="椭圆 65"/>
              <p:cNvSpPr/>
              <p:nvPr>
                <p:custDataLst>
                  <p:tags r:id="rId50"/>
                </p:custDataLst>
              </p:nvPr>
            </p:nvSpPr>
            <p:spPr>
              <a:xfrm>
                <a:off x="9396233" y="371995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7" name="椭圆 66"/>
              <p:cNvSpPr/>
              <p:nvPr>
                <p:custDataLst>
                  <p:tags r:id="rId51"/>
                </p:custDataLst>
              </p:nvPr>
            </p:nvSpPr>
            <p:spPr>
              <a:xfrm>
                <a:off x="9395606" y="359029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8" name="椭圆 67"/>
              <p:cNvSpPr/>
              <p:nvPr>
                <p:custDataLst>
                  <p:tags r:id="rId52"/>
                </p:custDataLst>
              </p:nvPr>
            </p:nvSpPr>
            <p:spPr>
              <a:xfrm>
                <a:off x="9517809" y="3381564"/>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69" name="椭圆 68"/>
              <p:cNvSpPr/>
              <p:nvPr>
                <p:custDataLst>
                  <p:tags r:id="rId53"/>
                </p:custDataLst>
              </p:nvPr>
            </p:nvSpPr>
            <p:spPr>
              <a:xfrm>
                <a:off x="9491269" y="324426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grpSp>
        <p:grpSp>
          <p:nvGrpSpPr>
            <p:cNvPr id="70" name="组合 69"/>
            <p:cNvGrpSpPr/>
            <p:nvPr/>
          </p:nvGrpSpPr>
          <p:grpSpPr>
            <a:xfrm>
              <a:off x="10504072" y="3691394"/>
              <a:ext cx="399923" cy="783196"/>
              <a:chOff x="9170966" y="2989840"/>
              <a:chExt cx="399923" cy="783196"/>
            </a:xfrm>
          </p:grpSpPr>
          <p:sp>
            <p:nvSpPr>
              <p:cNvPr id="71" name="椭圆 70"/>
              <p:cNvSpPr/>
              <p:nvPr>
                <p:custDataLst>
                  <p:tags r:id="rId54"/>
                </p:custDataLst>
              </p:nvPr>
            </p:nvSpPr>
            <p:spPr>
              <a:xfrm>
                <a:off x="9334500" y="298984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2" name="椭圆 71"/>
              <p:cNvSpPr/>
              <p:nvPr>
                <p:custDataLst>
                  <p:tags r:id="rId55"/>
                </p:custDataLst>
              </p:nvPr>
            </p:nvSpPr>
            <p:spPr>
              <a:xfrm>
                <a:off x="9334500" y="3161547"/>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3" name="椭圆 72"/>
              <p:cNvSpPr/>
              <p:nvPr>
                <p:custDataLst>
                  <p:tags r:id="rId56"/>
                </p:custDataLst>
              </p:nvPr>
            </p:nvSpPr>
            <p:spPr>
              <a:xfrm>
                <a:off x="9197506" y="327080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4" name="椭圆 73"/>
              <p:cNvSpPr/>
              <p:nvPr>
                <p:custDataLst>
                  <p:tags r:id="rId57"/>
                </p:custDataLst>
              </p:nvPr>
            </p:nvSpPr>
            <p:spPr>
              <a:xfrm>
                <a:off x="9170966"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5" name="椭圆 74"/>
              <p:cNvSpPr/>
              <p:nvPr>
                <p:custDataLst>
                  <p:tags r:id="rId58"/>
                </p:custDataLst>
              </p:nvPr>
            </p:nvSpPr>
            <p:spPr>
              <a:xfrm>
                <a:off x="9281420" y="337141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6" name="椭圆 75"/>
              <p:cNvSpPr/>
              <p:nvPr>
                <p:custDataLst>
                  <p:tags r:id="rId59"/>
                </p:custDataLst>
              </p:nvPr>
            </p:nvSpPr>
            <p:spPr>
              <a:xfrm>
                <a:off x="9387580" y="337592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7" name="椭圆 76"/>
              <p:cNvSpPr/>
              <p:nvPr>
                <p:custDataLst>
                  <p:tags r:id="rId60"/>
                </p:custDataLst>
              </p:nvPr>
            </p:nvSpPr>
            <p:spPr>
              <a:xfrm>
                <a:off x="9287019" y="337320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8" name="椭圆 77"/>
              <p:cNvSpPr/>
              <p:nvPr>
                <p:custDataLst>
                  <p:tags r:id="rId61"/>
                </p:custDataLst>
              </p:nvPr>
            </p:nvSpPr>
            <p:spPr>
              <a:xfrm>
                <a:off x="9275200" y="3581285"/>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79" name="椭圆 78"/>
              <p:cNvSpPr/>
              <p:nvPr>
                <p:custDataLst>
                  <p:tags r:id="rId62"/>
                </p:custDataLst>
              </p:nvPr>
            </p:nvSpPr>
            <p:spPr>
              <a:xfrm>
                <a:off x="9287019" y="3716580"/>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80" name="椭圆 79"/>
              <p:cNvSpPr/>
              <p:nvPr>
                <p:custDataLst>
                  <p:tags r:id="rId63"/>
                </p:custDataLst>
              </p:nvPr>
            </p:nvSpPr>
            <p:spPr>
              <a:xfrm>
                <a:off x="9396233" y="3719956"/>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81" name="椭圆 80"/>
              <p:cNvSpPr/>
              <p:nvPr>
                <p:custDataLst>
                  <p:tags r:id="rId64"/>
                </p:custDataLst>
              </p:nvPr>
            </p:nvSpPr>
            <p:spPr>
              <a:xfrm>
                <a:off x="9395606" y="3590293"/>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82" name="椭圆 81"/>
              <p:cNvSpPr/>
              <p:nvPr>
                <p:custDataLst>
                  <p:tags r:id="rId65"/>
                </p:custDataLst>
              </p:nvPr>
            </p:nvSpPr>
            <p:spPr>
              <a:xfrm>
                <a:off x="9517809" y="3381564"/>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sp>
            <p:nvSpPr>
              <p:cNvPr id="83" name="椭圆 82"/>
              <p:cNvSpPr/>
              <p:nvPr>
                <p:custDataLst>
                  <p:tags r:id="rId66"/>
                </p:custDataLst>
              </p:nvPr>
            </p:nvSpPr>
            <p:spPr>
              <a:xfrm>
                <a:off x="9491269" y="3244268"/>
                <a:ext cx="53080" cy="53080"/>
              </a:xfrm>
              <a:prstGeom prst="ellipse">
                <a:avLst/>
              </a:prstGeom>
              <a:solidFill>
                <a:srgbClr val="ED7D31"/>
              </a:solidFill>
              <a:ln w="12700" cap="flat" cmpd="sng" algn="ctr">
                <a:solidFill>
                  <a:srgbClr val="ED7D31"/>
                </a:solidFill>
                <a:prstDash val="solid"/>
                <a:miter lim="800000"/>
              </a:ln>
              <a:effectLst/>
            </p:spPr>
            <p:txBody>
              <a:bodyPr rtlCol="0" anchor="ctr"/>
              <a:p>
                <a:pPr algn="ctr"/>
                <a:endParaRPr lang="zh-CN" altLang="en-US">
                  <a:solidFill>
                    <a:sysClr val="window" lastClr="FFFFFF"/>
                  </a:solidFill>
                  <a:latin typeface="Calibri" panose="020F0502020204030204" charset="0"/>
                  <a:ea typeface="等线" panose="02010600030101010101" charset="-122"/>
                </a:endParaRPr>
              </a:p>
            </p:txBody>
          </p:sp>
        </p:grpSp>
      </p:grpSp>
      <p:sp>
        <p:nvSpPr>
          <p:cNvPr id="86" name="文本框 85"/>
          <p:cNvSpPr txBox="1"/>
          <p:nvPr>
            <p:custDataLst>
              <p:tags r:id="rId67"/>
            </p:custDataLst>
          </p:nvPr>
        </p:nvSpPr>
        <p:spPr>
          <a:xfrm>
            <a:off x="5720877" y="5024967"/>
            <a:ext cx="4152897" cy="1015663"/>
          </a:xfrm>
          <a:prstGeom prst="rect">
            <a:avLst/>
          </a:prstGeom>
          <a:noFill/>
        </p:spPr>
        <p:txBody>
          <a:bodyPr wrap="square" rtlCol="0">
            <a:spAutoFit/>
          </a:bodyPr>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Run fast </a:t>
            </a:r>
            <a:endParaRPr lang="en-US" altLang="zh-CN" sz="2000"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Running time is predictable</a:t>
            </a:r>
            <a:endParaRPr lang="en-US" altLang="zh-CN" sz="2000"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Lower resource consumption</a:t>
            </a:r>
            <a:endParaRPr lang="zh-CN" altLang="en-US" sz="2000" dirty="0">
              <a:latin typeface="Times New Roman" panose="02020603050405020304" pitchFamily="18" charset="0"/>
              <a:cs typeface="Times New Roman" panose="02020603050405020304" pitchFamily="18" charset="0"/>
            </a:endParaRPr>
          </a:p>
        </p:txBody>
      </p:sp>
      <p:sp>
        <p:nvSpPr>
          <p:cNvPr id="27" name="TextBox 1"/>
          <p:cNvSpPr txBox="1"/>
          <p:nvPr>
            <p:custDataLst>
              <p:tags r:id="rId68"/>
            </p:custDataLst>
          </p:nvPr>
        </p:nvSpPr>
        <p:spPr>
          <a:xfrm>
            <a:off x="-335915" y="106362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任务</a:t>
            </a:r>
            <a:r>
              <a:rPr lang="zh-CN" altLang="en-US" sz="3000" kern="1700" dirty="0">
                <a:ln w="1905"/>
                <a:latin typeface="微软雅黑" panose="020B0503020204020204" charset="-122"/>
                <a:ea typeface="微软雅黑" panose="020B0503020204020204" charset="-122"/>
              </a:rPr>
              <a:t>目标</a:t>
            </a:r>
            <a:endParaRPr lang="zh-CN" altLang="en-US" sz="3000" kern="1700" dirty="0">
              <a:ln w="1905"/>
              <a:latin typeface="微软雅黑" panose="020B0503020204020204" charset="-122"/>
              <a:ea typeface="微软雅黑" panose="020B0503020204020204" charset="-122"/>
            </a:endParaRPr>
          </a:p>
        </p:txBody>
      </p:sp>
      <p:sp>
        <p:nvSpPr>
          <p:cNvPr id="85" name="文本框 84"/>
          <p:cNvSpPr txBox="1"/>
          <p:nvPr>
            <p:custDataLst>
              <p:tags r:id="rId69"/>
            </p:custDataLst>
          </p:nvPr>
        </p:nvSpPr>
        <p:spPr>
          <a:xfrm>
            <a:off x="5666740" y="1054735"/>
            <a:ext cx="3566160" cy="1014730"/>
          </a:xfrm>
          <a:prstGeom prst="rect">
            <a:avLst/>
          </a:prstGeom>
          <a:noFill/>
        </p:spPr>
        <p:txBody>
          <a:bodyPr wrap="square" rtlCol="0">
            <a:spAutoFit/>
          </a:bodyPr>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More time consumption</a:t>
            </a:r>
            <a:endParaRPr lang="en-US" altLang="zh-CN" sz="2000"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More computational  resources </a:t>
            </a:r>
            <a:endParaRPr lang="en-US" altLang="zh-CN" sz="2000"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More accurate </a:t>
            </a:r>
            <a:endParaRPr lang="zh-CN" altLang="en-US" sz="20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4290" y="5952490"/>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70"/>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09855"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动机</a:t>
            </a:r>
            <a:endParaRPr lang="zh-CN" altLang="en-US" sz="3000" kern="1700" dirty="0">
              <a:ln w="1905"/>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4328160" y="2667635"/>
            <a:ext cx="5753100" cy="3395345"/>
          </a:xfrm>
          <a:prstGeom prst="rect">
            <a:avLst/>
          </a:prstGeom>
        </p:spPr>
      </p:pic>
      <p:sp>
        <p:nvSpPr>
          <p:cNvPr id="4" name="TextBox 1"/>
          <p:cNvSpPr txBox="1"/>
          <p:nvPr>
            <p:custDataLst>
              <p:tags r:id="rId4"/>
            </p:custDataLst>
          </p:nvPr>
        </p:nvSpPr>
        <p:spPr>
          <a:xfrm>
            <a:off x="924560" y="2231390"/>
            <a:ext cx="2955290" cy="15297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en-US" altLang="zh-CN" sz="2400" b="1" kern="1700" dirty="0">
                <a:ln w="1905"/>
                <a:latin typeface="微软雅黑" panose="020B0503020204020204" charset="-122"/>
                <a:ea typeface="微软雅黑" panose="020B0503020204020204" charset="-122"/>
              </a:rPr>
              <a:t>Oclussion:</a:t>
            </a:r>
            <a:r>
              <a:rPr lang="en-US" altLang="zh-CN" sz="2400" kern="1700" dirty="0">
                <a:ln w="1905"/>
                <a:latin typeface="微软雅黑" panose="020B0503020204020204" charset="-122"/>
                <a:ea typeface="微软雅黑" panose="020B0503020204020204" charset="-122"/>
              </a:rPr>
              <a:t> </a:t>
            </a:r>
            <a:r>
              <a:rPr lang="zh-CN" altLang="en-US" sz="2400" kern="1700" dirty="0">
                <a:ln w="1905"/>
                <a:latin typeface="微软雅黑" panose="020B0503020204020204" charset="-122"/>
                <a:ea typeface="微软雅黑" panose="020B0503020204020204" charset="-122"/>
              </a:rPr>
              <a:t>相互交叠部分</a:t>
            </a:r>
            <a:r>
              <a:rPr lang="zh-CN" altLang="en-US" sz="2400" b="1" kern="1700" dirty="0">
                <a:ln w="1905"/>
                <a:latin typeface="微软雅黑" panose="020B0503020204020204" charset="-122"/>
                <a:ea typeface="微软雅黑" panose="020B0503020204020204" charset="-122"/>
              </a:rPr>
              <a:t>不可见点</a:t>
            </a:r>
            <a:r>
              <a:rPr lang="zh-CN" altLang="en-US" sz="2400" kern="1700" dirty="0">
                <a:ln w="1905"/>
                <a:latin typeface="微软雅黑" panose="020B0503020204020204" charset="-122"/>
                <a:ea typeface="微软雅黑" panose="020B0503020204020204" charset="-122"/>
              </a:rPr>
              <a:t>。</a:t>
            </a:r>
            <a:endParaRPr lang="zh-CN" altLang="en-US" sz="2400" kern="1700" dirty="0">
              <a:ln w="1905"/>
              <a:latin typeface="微软雅黑" panose="020B0503020204020204" charset="-122"/>
              <a:ea typeface="微软雅黑" panose="020B0503020204020204" charset="-122"/>
            </a:endParaRPr>
          </a:p>
        </p:txBody>
      </p:sp>
      <p:sp>
        <p:nvSpPr>
          <p:cNvPr id="12" name="TextBox 1"/>
          <p:cNvSpPr txBox="1"/>
          <p:nvPr>
            <p:custDataLst>
              <p:tags r:id="rId5"/>
            </p:custDataLst>
          </p:nvPr>
        </p:nvSpPr>
        <p:spPr>
          <a:xfrm>
            <a:off x="850265" y="4138295"/>
            <a:ext cx="2955290" cy="15297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en-US" altLang="zh-CN" sz="2400" b="1" kern="1700" dirty="0">
                <a:ln w="1905"/>
                <a:latin typeface="微软雅黑" panose="020B0503020204020204" charset="-122"/>
                <a:ea typeface="微软雅黑" panose="020B0503020204020204" charset="-122"/>
              </a:rPr>
              <a:t>Entanglement:</a:t>
            </a:r>
            <a:r>
              <a:rPr lang="en-US" altLang="zh-CN" sz="2400" kern="1700" dirty="0">
                <a:ln w="1905"/>
                <a:latin typeface="微软雅黑" panose="020B0503020204020204" charset="-122"/>
                <a:ea typeface="微软雅黑" panose="020B0503020204020204" charset="-122"/>
              </a:rPr>
              <a:t> </a:t>
            </a:r>
            <a:r>
              <a:rPr lang="zh-CN" altLang="en-US" sz="2400" kern="1700" dirty="0">
                <a:ln w="1905"/>
                <a:latin typeface="微软雅黑" panose="020B0503020204020204" charset="-122"/>
                <a:ea typeface="微软雅黑" panose="020B0503020204020204" charset="-122"/>
              </a:rPr>
              <a:t>相互交叠部分</a:t>
            </a:r>
            <a:r>
              <a:rPr lang="zh-CN" altLang="en-US" sz="2400" b="1" kern="1700" dirty="0">
                <a:ln w="1905"/>
                <a:latin typeface="微软雅黑" panose="020B0503020204020204" charset="-122"/>
                <a:ea typeface="微软雅黑" panose="020B0503020204020204" charset="-122"/>
              </a:rPr>
              <a:t>可见点</a:t>
            </a:r>
            <a:r>
              <a:rPr lang="zh-CN" altLang="en-US" sz="2400" kern="1700" dirty="0">
                <a:ln w="1905"/>
                <a:latin typeface="微软雅黑" panose="020B0503020204020204" charset="-122"/>
                <a:ea typeface="微软雅黑" panose="020B0503020204020204" charset="-122"/>
              </a:rPr>
              <a:t>。</a:t>
            </a:r>
            <a:endParaRPr lang="zh-CN" altLang="en-US" sz="2400" kern="1700" dirty="0">
              <a:ln w="1905"/>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6"/>
          <a:stretch>
            <a:fillRect/>
          </a:stretch>
        </p:blipFill>
        <p:spPr>
          <a:xfrm>
            <a:off x="4328160" y="944880"/>
            <a:ext cx="5670550" cy="1890395"/>
          </a:xfrm>
          <a:prstGeom prst="rect">
            <a:avLst/>
          </a:prstGeom>
        </p:spPr>
      </p:pic>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11" name="文本框 10"/>
          <p:cNvSpPr txBox="1"/>
          <p:nvPr/>
        </p:nvSpPr>
        <p:spPr>
          <a:xfrm>
            <a:off x="-34290" y="5952490"/>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27" name="TextBox 1"/>
          <p:cNvSpPr txBox="1"/>
          <p:nvPr>
            <p:custDataLst>
              <p:tags r:id="rId2"/>
            </p:custDataLst>
          </p:nvPr>
        </p:nvSpPr>
        <p:spPr>
          <a:xfrm>
            <a:off x="-426720" y="104965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单阶段人体姿态</a:t>
            </a:r>
            <a:r>
              <a:rPr lang="zh-CN" altLang="en-US" sz="3000" kern="1700" dirty="0">
                <a:ln w="1905"/>
                <a:latin typeface="微软雅黑" panose="020B0503020204020204" charset="-122"/>
                <a:ea typeface="微软雅黑" panose="020B0503020204020204" charset="-122"/>
              </a:rPr>
              <a:t>表征</a:t>
            </a:r>
            <a:endParaRPr lang="zh-CN" altLang="en-US" sz="3000" kern="1700" dirty="0">
              <a:ln w="1905"/>
              <a:latin typeface="微软雅黑" panose="020B0503020204020204" charset="-122"/>
              <a:ea typeface="微软雅黑" panose="020B0503020204020204" charset="-122"/>
            </a:endParaRPr>
          </a:p>
        </p:txBody>
      </p:sp>
      <p:pic>
        <p:nvPicPr>
          <p:cNvPr id="3" name="图片 2"/>
          <p:cNvPicPr>
            <a:picLocks noChangeAspect="1"/>
          </p:cNvPicPr>
          <p:nvPr>
            <p:custDataLst>
              <p:tags r:id="rId3"/>
            </p:custDataLst>
          </p:nvPr>
        </p:nvPicPr>
        <p:blipFill rotWithShape="1">
          <a:blip r:embed="rId4"/>
          <a:srcRect t="10111"/>
          <a:stretch>
            <a:fillRect/>
          </a:stretch>
        </p:blipFill>
        <p:spPr>
          <a:xfrm>
            <a:off x="8577580" y="2000885"/>
            <a:ext cx="2466975" cy="1766570"/>
          </a:xfrm>
          <a:prstGeom prst="rect">
            <a:avLst/>
          </a:prstGeom>
        </p:spPr>
      </p:pic>
      <p:pic>
        <p:nvPicPr>
          <p:cNvPr id="4" name="图片 3"/>
          <p:cNvPicPr>
            <a:picLocks noChangeAspect="1"/>
          </p:cNvPicPr>
          <p:nvPr>
            <p:custDataLst>
              <p:tags r:id="rId5"/>
            </p:custDataLst>
          </p:nvPr>
        </p:nvPicPr>
        <p:blipFill rotWithShape="1">
          <a:blip r:embed="rId6"/>
          <a:srcRect t="16301"/>
          <a:stretch>
            <a:fillRect/>
          </a:stretch>
        </p:blipFill>
        <p:spPr>
          <a:xfrm>
            <a:off x="6299835" y="4119880"/>
            <a:ext cx="3002915" cy="1689735"/>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9629140" y="4119880"/>
            <a:ext cx="1471930" cy="1689735"/>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6299835" y="1953260"/>
            <a:ext cx="2104390" cy="1842770"/>
          </a:xfrm>
          <a:prstGeom prst="rect">
            <a:avLst/>
          </a:prstGeom>
        </p:spPr>
      </p:pic>
      <p:pic>
        <p:nvPicPr>
          <p:cNvPr id="29" name="图片 28"/>
          <p:cNvPicPr>
            <a:picLocks noChangeAspect="1"/>
          </p:cNvPicPr>
          <p:nvPr>
            <p:custDataLst>
              <p:tags r:id="rId11"/>
            </p:custDataLst>
          </p:nvPr>
        </p:nvPicPr>
        <p:blipFill>
          <a:blip r:embed="rId12"/>
          <a:srcRect l="73143" r="1473" b="27021"/>
          <a:stretch>
            <a:fillRect/>
          </a:stretch>
        </p:blipFill>
        <p:spPr>
          <a:xfrm>
            <a:off x="4779010" y="1959610"/>
            <a:ext cx="1050290" cy="2562225"/>
          </a:xfrm>
          <a:prstGeom prst="rect">
            <a:avLst/>
          </a:prstGeom>
        </p:spPr>
      </p:pic>
      <p:pic>
        <p:nvPicPr>
          <p:cNvPr id="10" name="图片 9"/>
          <p:cNvPicPr>
            <a:picLocks noChangeAspect="1"/>
          </p:cNvPicPr>
          <p:nvPr>
            <p:custDataLst>
              <p:tags r:id="rId13"/>
            </p:custDataLst>
          </p:nvPr>
        </p:nvPicPr>
        <p:blipFill>
          <a:blip r:embed="rId12"/>
          <a:srcRect l="50859" r="26228" b="26225"/>
          <a:stretch>
            <a:fillRect/>
          </a:stretch>
        </p:blipFill>
        <p:spPr>
          <a:xfrm>
            <a:off x="3297555" y="1988820"/>
            <a:ext cx="948055" cy="2590165"/>
          </a:xfrm>
          <a:prstGeom prst="rect">
            <a:avLst/>
          </a:prstGeom>
        </p:spPr>
      </p:pic>
      <p:pic>
        <p:nvPicPr>
          <p:cNvPr id="11" name="图片 10"/>
          <p:cNvPicPr>
            <a:picLocks noChangeAspect="1"/>
          </p:cNvPicPr>
          <p:nvPr>
            <p:custDataLst>
              <p:tags r:id="rId14"/>
            </p:custDataLst>
          </p:nvPr>
        </p:nvPicPr>
        <p:blipFill>
          <a:blip r:embed="rId12"/>
          <a:srcRect l="27716" r="49754" b="26460"/>
          <a:stretch>
            <a:fillRect/>
          </a:stretch>
        </p:blipFill>
        <p:spPr>
          <a:xfrm>
            <a:off x="1831975" y="1988820"/>
            <a:ext cx="932180" cy="2581910"/>
          </a:xfrm>
          <a:prstGeom prst="rect">
            <a:avLst/>
          </a:prstGeom>
        </p:spPr>
      </p:pic>
      <p:pic>
        <p:nvPicPr>
          <p:cNvPr id="13" name="图片 12"/>
          <p:cNvPicPr>
            <a:picLocks noChangeAspect="1"/>
          </p:cNvPicPr>
          <p:nvPr>
            <p:custDataLst>
              <p:tags r:id="rId15"/>
            </p:custDataLst>
          </p:nvPr>
        </p:nvPicPr>
        <p:blipFill>
          <a:blip r:embed="rId12"/>
          <a:srcRect l="2548" r="72575" b="26388"/>
          <a:stretch>
            <a:fillRect/>
          </a:stretch>
        </p:blipFill>
        <p:spPr>
          <a:xfrm>
            <a:off x="258445" y="1988820"/>
            <a:ext cx="1029335" cy="2584450"/>
          </a:xfrm>
          <a:prstGeom prst="rect">
            <a:avLst/>
          </a:prstGeom>
        </p:spPr>
      </p:pic>
      <p:pic>
        <p:nvPicPr>
          <p:cNvPr id="14" name="图片 13"/>
          <p:cNvPicPr>
            <a:picLocks noChangeAspect="1"/>
          </p:cNvPicPr>
          <p:nvPr>
            <p:custDataLst>
              <p:tags r:id="rId16"/>
            </p:custDataLst>
          </p:nvPr>
        </p:nvPicPr>
        <p:blipFill>
          <a:blip r:embed="rId12"/>
          <a:srcRect t="72816" b="20022"/>
          <a:stretch>
            <a:fillRect/>
          </a:stretch>
        </p:blipFill>
        <p:spPr>
          <a:xfrm>
            <a:off x="821690" y="5403215"/>
            <a:ext cx="4137660" cy="251460"/>
          </a:xfrm>
          <a:prstGeom prst="rect">
            <a:avLst/>
          </a:prstGeom>
        </p:spPr>
      </p:pic>
      <p:sp>
        <p:nvSpPr>
          <p:cNvPr id="15" name="文本框 14"/>
          <p:cNvSpPr txBox="1"/>
          <p:nvPr/>
        </p:nvSpPr>
        <p:spPr>
          <a:xfrm>
            <a:off x="126365" y="4630420"/>
            <a:ext cx="1370965" cy="645160"/>
          </a:xfrm>
          <a:prstGeom prst="rect">
            <a:avLst/>
          </a:prstGeom>
          <a:noFill/>
        </p:spPr>
        <p:txBody>
          <a:bodyPr wrap="square" rtlCol="0">
            <a:spAutoFit/>
          </a:bodyPr>
          <a:p>
            <a:pPr algn="ctr"/>
            <a:r>
              <a:rPr lang="zh-CN" altLang="en-US" b="1"/>
              <a:t>所有可见点中心</a:t>
            </a:r>
            <a:endParaRPr lang="zh-CN" altLang="en-US" b="1"/>
          </a:p>
        </p:txBody>
      </p:sp>
      <p:sp>
        <p:nvSpPr>
          <p:cNvPr id="16" name="文本框 15"/>
          <p:cNvSpPr txBox="1"/>
          <p:nvPr/>
        </p:nvSpPr>
        <p:spPr>
          <a:xfrm>
            <a:off x="1624330" y="4639945"/>
            <a:ext cx="1370965" cy="368300"/>
          </a:xfrm>
          <a:prstGeom prst="rect">
            <a:avLst/>
          </a:prstGeom>
          <a:noFill/>
        </p:spPr>
        <p:txBody>
          <a:bodyPr wrap="square" rtlCol="0">
            <a:spAutoFit/>
          </a:bodyPr>
          <a:p>
            <a:pPr algn="ctr"/>
            <a:r>
              <a:rPr lang="zh-CN" altLang="en-US" b="1"/>
              <a:t>骨盆</a:t>
            </a:r>
            <a:endParaRPr lang="zh-CN" altLang="en-US" b="1"/>
          </a:p>
        </p:txBody>
      </p:sp>
      <p:sp>
        <p:nvSpPr>
          <p:cNvPr id="17" name="文本框 16"/>
          <p:cNvSpPr txBox="1"/>
          <p:nvPr/>
        </p:nvSpPr>
        <p:spPr>
          <a:xfrm>
            <a:off x="3064510" y="4639945"/>
            <a:ext cx="1370965" cy="368300"/>
          </a:xfrm>
          <a:prstGeom prst="rect">
            <a:avLst/>
          </a:prstGeom>
          <a:noFill/>
        </p:spPr>
        <p:txBody>
          <a:bodyPr wrap="square" rtlCol="0">
            <a:spAutoFit/>
          </a:bodyPr>
          <a:p>
            <a:pPr algn="ctr"/>
            <a:r>
              <a:rPr lang="zh-CN" altLang="en-US" b="1"/>
              <a:t>分组</a:t>
            </a:r>
            <a:r>
              <a:rPr lang="zh-CN" altLang="en-US" b="1"/>
              <a:t>中心</a:t>
            </a:r>
            <a:endParaRPr lang="zh-CN" altLang="en-US" b="1"/>
          </a:p>
        </p:txBody>
      </p:sp>
      <p:sp>
        <p:nvSpPr>
          <p:cNvPr id="18" name="文本框 17"/>
          <p:cNvSpPr txBox="1"/>
          <p:nvPr/>
        </p:nvSpPr>
        <p:spPr>
          <a:xfrm>
            <a:off x="4599940" y="4663440"/>
            <a:ext cx="1370965" cy="368300"/>
          </a:xfrm>
          <a:prstGeom prst="rect">
            <a:avLst/>
          </a:prstGeom>
          <a:noFill/>
        </p:spPr>
        <p:txBody>
          <a:bodyPr wrap="square" rtlCol="0">
            <a:spAutoFit/>
          </a:bodyPr>
          <a:p>
            <a:pPr algn="ctr"/>
            <a:r>
              <a:rPr lang="zh-CN" altLang="en-US" b="1"/>
              <a:t>所有</a:t>
            </a:r>
            <a:r>
              <a:rPr lang="zh-CN" altLang="en-US" b="1"/>
              <a:t>可见点</a:t>
            </a:r>
            <a:endParaRPr lang="zh-CN" altLang="en-US" b="1"/>
          </a:p>
        </p:txBody>
      </p:sp>
      <p:sp>
        <p:nvSpPr>
          <p:cNvPr id="19" name="文本框 18"/>
          <p:cNvSpPr txBox="1"/>
          <p:nvPr/>
        </p:nvSpPr>
        <p:spPr>
          <a:xfrm>
            <a:off x="-34290" y="5993765"/>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17"/>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27" name="TextBox 1"/>
          <p:cNvSpPr txBox="1"/>
          <p:nvPr>
            <p:custDataLst>
              <p:tags r:id="rId2"/>
            </p:custDataLst>
          </p:nvPr>
        </p:nvSpPr>
        <p:spPr>
          <a:xfrm>
            <a:off x="-388620" y="99250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DecenterNet</a:t>
            </a:r>
            <a:r>
              <a:rPr lang="zh-CN" altLang="en-US" sz="3000" kern="1700" dirty="0">
                <a:ln w="1905"/>
                <a:latin typeface="微软雅黑" panose="020B0503020204020204" charset="-122"/>
                <a:ea typeface="微软雅黑" panose="020B0503020204020204" charset="-122"/>
              </a:rPr>
              <a:t>整体</a:t>
            </a:r>
            <a:r>
              <a:rPr lang="zh-CN" altLang="en-US" sz="3000" kern="1700" dirty="0">
                <a:ln w="1905"/>
                <a:latin typeface="微软雅黑" panose="020B0503020204020204" charset="-122"/>
                <a:ea typeface="微软雅黑" panose="020B0503020204020204" charset="-122"/>
              </a:rPr>
              <a:t>架构</a:t>
            </a:r>
            <a:endParaRPr lang="zh-CN" altLang="en-US" sz="3000" kern="1700" dirty="0">
              <a:ln w="1905"/>
              <a:latin typeface="微软雅黑" panose="020B0503020204020204" charset="-122"/>
              <a:ea typeface="微软雅黑" panose="020B0503020204020204" charset="-122"/>
            </a:endParaRPr>
          </a:p>
        </p:txBody>
      </p:sp>
      <p:pic>
        <p:nvPicPr>
          <p:cNvPr id="3" name="图片 2"/>
          <p:cNvPicPr>
            <a:picLocks noChangeAspect="1"/>
          </p:cNvPicPr>
          <p:nvPr>
            <p:custDataLst>
              <p:tags r:id="rId3"/>
            </p:custDataLst>
          </p:nvPr>
        </p:nvPicPr>
        <p:blipFill rotWithShape="1">
          <a:blip r:embed="rId4"/>
          <a:srcRect l="-50"/>
          <a:stretch>
            <a:fillRect/>
          </a:stretch>
        </p:blipFill>
        <p:spPr>
          <a:xfrm>
            <a:off x="600710" y="1710690"/>
            <a:ext cx="9256395" cy="4298950"/>
          </a:xfrm>
          <a:prstGeom prst="rect">
            <a:avLst/>
          </a:prstGeom>
        </p:spPr>
      </p:pic>
      <p:sp>
        <p:nvSpPr>
          <p:cNvPr id="19" name="文本框 18"/>
          <p:cNvSpPr txBox="1"/>
          <p:nvPr/>
        </p:nvSpPr>
        <p:spPr>
          <a:xfrm>
            <a:off x="-34290" y="5993765"/>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27" name="TextBox 1"/>
          <p:cNvSpPr txBox="1"/>
          <p:nvPr>
            <p:custDataLst>
              <p:tags r:id="rId2"/>
            </p:custDataLst>
          </p:nvPr>
        </p:nvSpPr>
        <p:spPr>
          <a:xfrm>
            <a:off x="-388620" y="92583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解耦姿态</a:t>
            </a:r>
            <a:r>
              <a:rPr lang="zh-CN" altLang="en-US" sz="3000" kern="1700" dirty="0">
                <a:ln w="1905"/>
                <a:latin typeface="微软雅黑" panose="020B0503020204020204" charset="-122"/>
                <a:ea typeface="微软雅黑" panose="020B0503020204020204" charset="-122"/>
              </a:rPr>
              <a:t>评估</a:t>
            </a:r>
            <a:endParaRPr lang="zh-CN" altLang="en-US" sz="3000" kern="1700" dirty="0">
              <a:ln w="1905"/>
              <a:latin typeface="微软雅黑" panose="020B0503020204020204" charset="-122"/>
              <a:ea typeface="微软雅黑" panose="020B0503020204020204" charset="-122"/>
            </a:endParaRPr>
          </a:p>
        </p:txBody>
      </p:sp>
      <p:pic>
        <p:nvPicPr>
          <p:cNvPr id="3" name="图片 2"/>
          <p:cNvPicPr>
            <a:picLocks noChangeAspect="1"/>
          </p:cNvPicPr>
          <p:nvPr>
            <p:custDataLst>
              <p:tags r:id="rId3"/>
            </p:custDataLst>
          </p:nvPr>
        </p:nvPicPr>
        <p:blipFill>
          <a:blip r:embed="rId4"/>
          <a:stretch>
            <a:fillRect/>
          </a:stretch>
        </p:blipFill>
        <p:spPr>
          <a:xfrm>
            <a:off x="61595" y="2779395"/>
            <a:ext cx="4508500" cy="1586230"/>
          </a:xfrm>
          <a:prstGeom prst="rect">
            <a:avLst/>
          </a:prstGeom>
          <a:ln>
            <a:solidFill>
              <a:schemeClr val="tx1"/>
            </a:solidFill>
          </a:ln>
        </p:spPr>
      </p:pic>
      <p:sp>
        <p:nvSpPr>
          <p:cNvPr id="15" name="文本框 14"/>
          <p:cNvSpPr txBox="1"/>
          <p:nvPr/>
        </p:nvSpPr>
        <p:spPr>
          <a:xfrm>
            <a:off x="-52705" y="2055495"/>
            <a:ext cx="1766570" cy="368300"/>
          </a:xfrm>
          <a:prstGeom prst="rect">
            <a:avLst/>
          </a:prstGeom>
          <a:noFill/>
        </p:spPr>
        <p:txBody>
          <a:bodyPr wrap="square" rtlCol="0">
            <a:spAutoFit/>
          </a:bodyPr>
          <a:p>
            <a:pPr algn="ctr"/>
            <a:r>
              <a:rPr lang="en-US" altLang="zh-CN" b="1"/>
              <a:t>L</a:t>
            </a:r>
            <a:r>
              <a:rPr lang="en-US" altLang="zh-CN" b="1"/>
              <a:t>ocation Map</a:t>
            </a:r>
            <a:endParaRPr lang="en-US" altLang="zh-CN" b="1"/>
          </a:p>
        </p:txBody>
      </p:sp>
      <p:pic>
        <p:nvPicPr>
          <p:cNvPr id="4" name="图片 3"/>
          <p:cNvPicPr>
            <a:picLocks noChangeAspect="1"/>
          </p:cNvPicPr>
          <p:nvPr>
            <p:custDataLst>
              <p:tags r:id="rId5"/>
            </p:custDataLst>
          </p:nvPr>
        </p:nvPicPr>
        <p:blipFill rotWithShape="1">
          <a:blip r:embed="rId6"/>
          <a:srcRect l="60850" t="27075" r="22615" b="46544"/>
          <a:stretch>
            <a:fillRect/>
          </a:stretch>
        </p:blipFill>
        <p:spPr>
          <a:xfrm>
            <a:off x="2047875" y="1599565"/>
            <a:ext cx="1529715" cy="1134110"/>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4603750" y="2773045"/>
            <a:ext cx="4563110" cy="1584325"/>
          </a:xfrm>
          <a:prstGeom prst="rect">
            <a:avLst/>
          </a:prstGeom>
          <a:ln>
            <a:solidFill>
              <a:schemeClr val="tx1"/>
            </a:solidFill>
          </a:ln>
        </p:spPr>
      </p:pic>
      <p:sp>
        <p:nvSpPr>
          <p:cNvPr id="10" name="文本框 9"/>
          <p:cNvSpPr txBox="1"/>
          <p:nvPr/>
        </p:nvSpPr>
        <p:spPr>
          <a:xfrm>
            <a:off x="4398010" y="2055495"/>
            <a:ext cx="1766570" cy="368300"/>
          </a:xfrm>
          <a:prstGeom prst="rect">
            <a:avLst/>
          </a:prstGeom>
          <a:noFill/>
        </p:spPr>
        <p:txBody>
          <a:bodyPr wrap="square" rtlCol="0">
            <a:spAutoFit/>
          </a:bodyPr>
          <a:p>
            <a:pPr algn="ctr"/>
            <a:r>
              <a:rPr lang="en-US" altLang="zh-CN" b="1"/>
              <a:t>Offset Map</a:t>
            </a:r>
            <a:endParaRPr lang="en-US" altLang="zh-CN" b="1"/>
          </a:p>
        </p:txBody>
      </p:sp>
      <p:pic>
        <p:nvPicPr>
          <p:cNvPr id="11" name="图片 10"/>
          <p:cNvPicPr>
            <a:picLocks noChangeAspect="1"/>
          </p:cNvPicPr>
          <p:nvPr>
            <p:custDataLst>
              <p:tags r:id="rId9"/>
            </p:custDataLst>
          </p:nvPr>
        </p:nvPicPr>
        <p:blipFill rotWithShape="1">
          <a:blip r:embed="rId6"/>
          <a:srcRect l="40534" t="50207" r="43268" b="23205"/>
          <a:stretch>
            <a:fillRect/>
          </a:stretch>
        </p:blipFill>
        <p:spPr>
          <a:xfrm>
            <a:off x="6292850" y="1582420"/>
            <a:ext cx="1498600" cy="1143000"/>
          </a:xfrm>
          <a:prstGeom prst="rect">
            <a:avLst/>
          </a:prstGeom>
        </p:spPr>
      </p:pic>
      <p:sp>
        <p:nvSpPr>
          <p:cNvPr id="12" name="文本框 11"/>
          <p:cNvSpPr txBox="1"/>
          <p:nvPr/>
        </p:nvSpPr>
        <p:spPr>
          <a:xfrm>
            <a:off x="2272665" y="4877435"/>
            <a:ext cx="1766570" cy="368300"/>
          </a:xfrm>
          <a:prstGeom prst="rect">
            <a:avLst/>
          </a:prstGeom>
          <a:noFill/>
        </p:spPr>
        <p:txBody>
          <a:bodyPr wrap="square" rtlCol="0">
            <a:spAutoFit/>
          </a:bodyPr>
          <a:p>
            <a:pPr algn="ctr"/>
            <a:r>
              <a:rPr lang="zh-CN" altLang="en-US" b="1"/>
              <a:t>联合</a:t>
            </a:r>
            <a:r>
              <a:rPr lang="zh-CN" altLang="en-US" b="1"/>
              <a:t>训练</a:t>
            </a:r>
            <a:endParaRPr lang="zh-CN" altLang="en-US" b="1"/>
          </a:p>
        </p:txBody>
      </p:sp>
      <p:pic>
        <p:nvPicPr>
          <p:cNvPr id="13" name="图片 12"/>
          <p:cNvPicPr>
            <a:picLocks noChangeAspect="1"/>
          </p:cNvPicPr>
          <p:nvPr>
            <p:custDataLst>
              <p:tags r:id="rId10"/>
            </p:custDataLst>
          </p:nvPr>
        </p:nvPicPr>
        <p:blipFill>
          <a:blip r:embed="rId11"/>
          <a:srcRect b="46669"/>
          <a:stretch>
            <a:fillRect/>
          </a:stretch>
        </p:blipFill>
        <p:spPr>
          <a:xfrm>
            <a:off x="3787775" y="4618990"/>
            <a:ext cx="4095750" cy="1082675"/>
          </a:xfrm>
          <a:prstGeom prst="rect">
            <a:avLst/>
          </a:prstGeom>
          <a:ln>
            <a:solidFill>
              <a:schemeClr val="tx1"/>
            </a:solidFill>
          </a:ln>
        </p:spPr>
      </p:pic>
      <p:sp>
        <p:nvSpPr>
          <p:cNvPr id="19" name="文本框 18"/>
          <p:cNvSpPr txBox="1"/>
          <p:nvPr/>
        </p:nvSpPr>
        <p:spPr>
          <a:xfrm>
            <a:off x="-34290" y="5909945"/>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14" name="图片 13"/>
          <p:cNvPicPr>
            <a:picLocks noChangeAspect="1"/>
          </p:cNvPicPr>
          <p:nvPr/>
        </p:nvPicPr>
        <p:blipFill>
          <a:blip r:embed="rId12"/>
          <a:srcRect t="1380" b="1111"/>
          <a:stretch>
            <a:fillRect/>
          </a:stretch>
        </p:blipFill>
        <p:spPr>
          <a:xfrm>
            <a:off x="9180830" y="2779395"/>
            <a:ext cx="2960370" cy="1839595"/>
          </a:xfrm>
          <a:prstGeom prst="rect">
            <a:avLst/>
          </a:prstGeom>
          <a:ln>
            <a:solidFill>
              <a:schemeClr val="tx1"/>
            </a:solidFill>
          </a:ln>
        </p:spPr>
      </p:pic>
      <p:sp>
        <p:nvSpPr>
          <p:cNvPr id="16" name="文本框 15"/>
          <p:cNvSpPr txBox="1"/>
          <p:nvPr/>
        </p:nvSpPr>
        <p:spPr>
          <a:xfrm>
            <a:off x="9230995" y="2055495"/>
            <a:ext cx="1766570" cy="368300"/>
          </a:xfrm>
          <a:prstGeom prst="rect">
            <a:avLst/>
          </a:prstGeom>
          <a:noFill/>
        </p:spPr>
        <p:txBody>
          <a:bodyPr wrap="square" rtlCol="0">
            <a:spAutoFit/>
          </a:bodyPr>
          <a:p>
            <a:pPr algn="l"/>
            <a:r>
              <a:rPr lang="en-US" altLang="zh-CN" b="1"/>
              <a:t>H</a:t>
            </a:r>
            <a:r>
              <a:rPr lang="en-US" altLang="zh-CN" b="1"/>
              <a:t>eatmap</a:t>
            </a:r>
            <a:endParaRPr lang="en-US" altLang="zh-CN" b="1"/>
          </a:p>
        </p:txBody>
      </p:sp>
      <p:pic>
        <p:nvPicPr>
          <p:cNvPr id="17" name="图片 16"/>
          <p:cNvPicPr>
            <a:picLocks noChangeAspect="1"/>
          </p:cNvPicPr>
          <p:nvPr>
            <p:custDataLst>
              <p:tags r:id="rId13"/>
            </p:custDataLst>
          </p:nvPr>
        </p:nvPicPr>
        <p:blipFill rotWithShape="1">
          <a:blip r:embed="rId6"/>
          <a:srcRect l="40315" t="5805" r="43405" b="67592"/>
          <a:stretch>
            <a:fillRect/>
          </a:stretch>
        </p:blipFill>
        <p:spPr>
          <a:xfrm>
            <a:off x="10506710" y="1617345"/>
            <a:ext cx="1506220" cy="1143635"/>
          </a:xfrm>
          <a:prstGeom prst="rect">
            <a:avLst/>
          </a:prstGeom>
        </p:spPr>
      </p:pic>
      <p:sp>
        <p:nvSpPr>
          <p:cNvPr id="18" name="矩形 17"/>
          <p:cNvSpPr/>
          <p:nvPr/>
        </p:nvSpPr>
        <p:spPr>
          <a:xfrm>
            <a:off x="9662160" y="3513455"/>
            <a:ext cx="1722120" cy="30607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nvSpPr>
        <p:spPr>
          <a:xfrm>
            <a:off x="5191125" y="5164455"/>
            <a:ext cx="689610" cy="30607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6096635" y="5164455"/>
            <a:ext cx="1282700" cy="30607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4"/>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388620" y="92583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数据集</a:t>
            </a:r>
            <a:r>
              <a:rPr lang="zh-CN" altLang="en-US" sz="3000" kern="1700" dirty="0">
                <a:ln w="1905"/>
                <a:latin typeface="微软雅黑" panose="020B0503020204020204" charset="-122"/>
                <a:ea typeface="微软雅黑" panose="020B0503020204020204" charset="-122"/>
              </a:rPr>
              <a:t>搭建</a:t>
            </a:r>
            <a:endParaRPr lang="zh-CN" altLang="en-US" sz="3000" kern="1700" dirty="0">
              <a:ln w="1905"/>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pic>
        <p:nvPicPr>
          <p:cNvPr id="3" name="图片 2"/>
          <p:cNvPicPr>
            <a:picLocks noChangeAspect="1"/>
          </p:cNvPicPr>
          <p:nvPr>
            <p:custDataLst>
              <p:tags r:id="rId3"/>
            </p:custDataLst>
          </p:nvPr>
        </p:nvPicPr>
        <p:blipFill>
          <a:blip r:embed="rId4"/>
          <a:stretch>
            <a:fillRect/>
          </a:stretch>
        </p:blipFill>
        <p:spPr>
          <a:xfrm>
            <a:off x="1026795" y="1750695"/>
            <a:ext cx="9021445" cy="4278630"/>
          </a:xfrm>
          <a:prstGeom prst="rect">
            <a:avLst/>
          </a:prstGeom>
        </p:spPr>
      </p:pic>
      <p:sp>
        <p:nvSpPr>
          <p:cNvPr id="11" name="文本框 10"/>
          <p:cNvSpPr txBox="1"/>
          <p:nvPr/>
        </p:nvSpPr>
        <p:spPr>
          <a:xfrm>
            <a:off x="-34290" y="5960745"/>
            <a:ext cx="12292330" cy="583565"/>
          </a:xfrm>
          <a:prstGeom prst="rect">
            <a:avLst/>
          </a:prstGeom>
          <a:noFill/>
        </p:spPr>
        <p:txBody>
          <a:bodyPr wrap="square" rtlCol="0" anchor="t">
            <a:spAutoFit/>
          </a:bodyPr>
          <a:p>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X. Fan, Y. Cheng, Y. Teng, J. Xing, and</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J. Zhao, “Decenternet: Bottom-up human pose</a:t>
            </a:r>
            <a:r>
              <a:rPr lang="en-US" altLang="zh-CN" sz="1600">
                <a:solidFill>
                  <a:schemeClr val="bg1">
                    <a:lumMod val="65000"/>
                  </a:schemeClr>
                </a:solidFill>
                <a:latin typeface="Times New Roman" panose="02020603050405020304" pitchFamily="18" charset="0"/>
                <a:cs typeface="Times New Roman" panose="02020603050405020304" pitchFamily="18" charset="0"/>
              </a:rPr>
              <a:t> </a:t>
            </a:r>
            <a:r>
              <a:rPr lang="zh-CN" altLang="en-US" sz="1600">
                <a:solidFill>
                  <a:schemeClr val="bg1">
                    <a:lumMod val="65000"/>
                  </a:schemeClr>
                </a:solidFill>
                <a:latin typeface="Times New Roman" panose="02020603050405020304" pitchFamily="18" charset="0"/>
                <a:cs typeface="Times New Roman" panose="02020603050405020304" pitchFamily="18" charset="0"/>
              </a:rPr>
              <a:t>estimation via decentralized pose representation,” in ACM MM, 2023, pp. 1798–1808</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单阶段人体姿态估计</a:t>
            </a:r>
            <a:r>
              <a:rPr lang="zh-CN" altLang="en-US" sz="3200" b="1" dirty="0"/>
              <a:t>算法</a:t>
            </a:r>
            <a:endParaRPr lang="zh-CN" altLang="en-US" sz="3200" b="1" dirty="0"/>
          </a:p>
        </p:txBody>
      </p:sp>
      <p:sp>
        <p:nvSpPr>
          <p:cNvPr id="27" name="TextBox 1"/>
          <p:cNvSpPr txBox="1"/>
          <p:nvPr>
            <p:custDataLst>
              <p:tags r:id="rId2"/>
            </p:custDataLst>
          </p:nvPr>
        </p:nvSpPr>
        <p:spPr>
          <a:xfrm>
            <a:off x="-388620" y="92583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实验</a:t>
            </a:r>
            <a:r>
              <a:rPr lang="zh-CN" altLang="en-US" sz="3000" kern="1700" dirty="0">
                <a:ln w="1905"/>
                <a:latin typeface="微软雅黑" panose="020B0503020204020204" charset="-122"/>
                <a:ea typeface="微软雅黑" panose="020B0503020204020204" charset="-122"/>
              </a:rPr>
              <a:t>结果</a:t>
            </a:r>
            <a:endParaRPr lang="zh-CN" altLang="en-US" sz="3000" kern="1700" dirty="0">
              <a:ln w="1905"/>
              <a:latin typeface="微软雅黑" panose="020B0503020204020204" charset="-122"/>
              <a:ea typeface="微软雅黑" panose="020B0503020204020204" charset="-122"/>
            </a:endParaRPr>
          </a:p>
        </p:txBody>
      </p:sp>
      <p:pic>
        <p:nvPicPr>
          <p:cNvPr id="3" name="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28905" y="1720215"/>
            <a:ext cx="6927215" cy="3719830"/>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7440930" y="922020"/>
            <a:ext cx="4250690" cy="2300605"/>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7536815" y="3307715"/>
            <a:ext cx="3873500" cy="3211830"/>
          </a:xfrm>
          <a:prstGeom prst="rect">
            <a:avLst/>
          </a:prstGeom>
        </p:spPr>
      </p:pic>
    </p:spTree>
    <p:custDataLst>
      <p:tags r:id="rId9"/>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TextBox 5"/>
          <p:cNvSpPr txBox="1"/>
          <p:nvPr/>
        </p:nvSpPr>
        <p:spPr>
          <a:xfrm>
            <a:off x="927582" y="1317863"/>
            <a:ext cx="8006233" cy="4707890"/>
          </a:xfrm>
          <a:prstGeom prst="rect">
            <a:avLst/>
          </a:prstGeom>
          <a:noFill/>
        </p:spPr>
        <p:txBody>
          <a:bodyPr wrap="square" rtlCol="0">
            <a:spAutoFit/>
          </a:bodyPr>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ja-JP" altLang="en-US" sz="3000" b="1">
                <a:solidFill>
                  <a:srgbClr val="C00000"/>
                </a:solidFill>
                <a:latin typeface="微软雅黑" panose="020B0503020204020204" charset="-122"/>
                <a:ea typeface="微软雅黑" panose="020B0503020204020204" charset="-122"/>
                <a:sym typeface="+mn-ea"/>
              </a:rPr>
              <a:t>研究</a:t>
            </a:r>
            <a:r>
              <a:rPr lang="zh-CN" altLang="ja-JP" sz="3000" b="1">
                <a:solidFill>
                  <a:srgbClr val="C00000"/>
                </a:solidFill>
                <a:latin typeface="微软雅黑" panose="020B0503020204020204" charset="-122"/>
                <a:ea typeface="微软雅黑" panose="020B0503020204020204" charset="-122"/>
                <a:sym typeface="+mn-ea"/>
              </a:rPr>
              <a:t>背景</a:t>
            </a:r>
            <a:endParaRPr lang="zh-CN" altLang="ja-JP" sz="3000" b="1">
              <a:solidFill>
                <a:srgbClr val="C00000"/>
              </a:solidFill>
              <a:latin typeface="微软雅黑" panose="020B0503020204020204" charset="-122"/>
              <a:ea typeface="微软雅黑" panose="020B0503020204020204" charset="-122"/>
              <a:sym typeface="+mn-ea"/>
            </a:endParaRPr>
          </a:p>
          <a:p>
            <a:pPr marL="285750" indent="-285750">
              <a:lnSpc>
                <a:spcPct val="200000"/>
              </a:lnSpc>
              <a:buFont typeface="Wingdings" panose="05000000000000000000" pitchFamily="2" charset="2"/>
              <a:buChar char="§"/>
            </a:pPr>
            <a:r>
              <a:rPr lang="zh-CN" altLang="en-US" sz="3000" b="1" dirty="0">
                <a:latin typeface="微软雅黑" panose="020B0503020204020204" charset="-122"/>
                <a:ea typeface="微软雅黑" panose="020B0503020204020204" charset="-122"/>
              </a:rPr>
              <a:t> </a:t>
            </a:r>
            <a:r>
              <a:rPr lang="en-US" altLang="zh-CN" sz="3000" b="1" dirty="0">
                <a:latin typeface="微软雅黑" panose="020B0503020204020204" charset="-122"/>
                <a:ea typeface="微软雅黑" panose="020B0503020204020204" charset="-122"/>
              </a:rPr>
              <a:t> </a:t>
            </a:r>
            <a:r>
              <a:rPr lang="zh-CN" altLang="en-US" sz="3000" b="1" dirty="0">
                <a:latin typeface="微软雅黑" panose="020B0503020204020204" charset="-122"/>
                <a:ea typeface="微软雅黑" panose="020B0503020204020204" charset="-122"/>
              </a:rPr>
              <a:t>UniParser 多人人体解析算法</a:t>
            </a:r>
            <a:endParaRPr lang="zh-CN" altLang="en-US" sz="3000" b="1" dirty="0">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单阶段人体姿态估计算法</a:t>
            </a:r>
            <a:endParaRPr lang="en-SG" altLang="zh-CN" sz="3000" spc="-120"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dirty="0">
                <a:solidFill>
                  <a:schemeClr val="tx1"/>
                </a:solidFill>
                <a:latin typeface="微软雅黑" panose="020B0503020204020204" charset="-122"/>
                <a:ea typeface="微软雅黑" panose="020B0503020204020204" charset="-122"/>
              </a:rPr>
              <a:t> </a:t>
            </a:r>
            <a:r>
              <a:rPr lang="en-US" altLang="zh-CN" sz="3000"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人体姿态序列优化算法</a:t>
            </a:r>
            <a:endParaRPr lang="en-US" altLang="zh-CN"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en-US" altLang="zh-CN" sz="3000" b="1"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后续研究</a:t>
            </a:r>
            <a:endParaRPr lang="zh-CN" altLang="en-US" sz="3000" b="1" dirty="0">
              <a:solidFill>
                <a:schemeClr val="tx1"/>
              </a:solidFill>
              <a:latin typeface="微软雅黑" panose="020B0503020204020204" charset="-122"/>
              <a:ea typeface="微软雅黑" panose="020B0503020204020204" charset="-122"/>
            </a:endParaRPr>
          </a:p>
        </p:txBody>
      </p:sp>
      <p:cxnSp>
        <p:nvCxnSpPr>
          <p:cNvPr id="3" name="直接连接符 2"/>
          <p:cNvCxnSpPr/>
          <p:nvPr/>
        </p:nvCxnSpPr>
        <p:spPr>
          <a:xfrm flipV="1">
            <a:off x="130810" y="1004570"/>
            <a:ext cx="8949055" cy="8890"/>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3974465" y="355600"/>
            <a:ext cx="1803400" cy="583565"/>
          </a:xfrm>
          <a:prstGeom prst="rect">
            <a:avLst/>
          </a:prstGeom>
          <a:noFill/>
        </p:spPr>
        <p:txBody>
          <a:bodyPr wrap="square" rtlCol="0">
            <a:spAutoFit/>
          </a:bodyPr>
          <a:p>
            <a:pPr algn="ctr"/>
            <a:r>
              <a:rPr lang="zh-CN" altLang="en-US" sz="3200" b="1"/>
              <a:t>目录</a:t>
            </a:r>
            <a:endParaRPr lang="zh-CN" altLang="en-US" sz="2800" b="1"/>
          </a:p>
        </p:txBody>
      </p:sp>
    </p:spTree>
    <p:custDataLst>
      <p:tags r:id="rId2"/>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TextBox 5"/>
          <p:cNvSpPr txBox="1"/>
          <p:nvPr/>
        </p:nvSpPr>
        <p:spPr>
          <a:xfrm>
            <a:off x="927582" y="1443593"/>
            <a:ext cx="8006233" cy="4707890"/>
          </a:xfrm>
          <a:prstGeom prst="rect">
            <a:avLst/>
          </a:prstGeom>
          <a:noFill/>
        </p:spPr>
        <p:txBody>
          <a:bodyPr wrap="square" rtlCol="0">
            <a:spAutoFit/>
          </a:bodyPr>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ja-JP" altLang="en-US" sz="3000" b="1">
                <a:solidFill>
                  <a:schemeClr val="tx1"/>
                </a:solidFill>
                <a:latin typeface="微软雅黑" panose="020B0503020204020204" charset="-122"/>
                <a:ea typeface="微软雅黑" panose="020B0503020204020204" charset="-122"/>
                <a:sym typeface="+mn-ea"/>
              </a:rPr>
              <a:t>研究</a:t>
            </a:r>
            <a:r>
              <a:rPr lang="zh-CN" altLang="ja-JP" sz="3000" b="1">
                <a:solidFill>
                  <a:schemeClr val="tx1"/>
                </a:solidFill>
                <a:latin typeface="微软雅黑" panose="020B0503020204020204" charset="-122"/>
                <a:ea typeface="微软雅黑" panose="020B0503020204020204" charset="-122"/>
                <a:sym typeface="+mn-ea"/>
              </a:rPr>
              <a:t>背景</a:t>
            </a:r>
            <a:endParaRPr lang="zh-CN" altLang="ja-JP" sz="3000" b="1">
              <a:solidFill>
                <a:schemeClr val="tx1"/>
              </a:solidFill>
              <a:latin typeface="微软雅黑" panose="020B0503020204020204" charset="-122"/>
              <a:ea typeface="微软雅黑" panose="020B0503020204020204" charset="-122"/>
              <a:sym typeface="+mn-ea"/>
            </a:endParaRPr>
          </a:p>
          <a:p>
            <a:pPr marL="285750" indent="-285750">
              <a:lnSpc>
                <a:spcPct val="200000"/>
              </a:lnSpc>
              <a:buFont typeface="Wingdings" panose="05000000000000000000" pitchFamily="2" charset="2"/>
              <a:buChar char="§"/>
            </a:pPr>
            <a:r>
              <a:rPr lang="en-US" altLang="zh-CN" sz="3000" b="1" dirty="0">
                <a:latin typeface="微软雅黑" panose="020B0503020204020204" charset="-122"/>
                <a:ea typeface="微软雅黑" panose="020B0503020204020204" charset="-122"/>
                <a:sym typeface="+mn-ea"/>
              </a:rPr>
              <a:t>  </a:t>
            </a:r>
            <a:r>
              <a:rPr lang="zh-CN" altLang="en-US" sz="3000" b="1" dirty="0">
                <a:latin typeface="微软雅黑" panose="020B0503020204020204" charset="-122"/>
                <a:ea typeface="微软雅黑" panose="020B0503020204020204" charset="-122"/>
                <a:sym typeface="+mn-ea"/>
              </a:rPr>
              <a:t>UniParser 多人人体解析算法</a:t>
            </a:r>
            <a:endParaRPr lang="en-SG" altLang="ja-JP" sz="3000" b="1" dirty="0">
              <a:solidFill>
                <a:srgbClr val="FF0000"/>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单阶段人体姿态估计算法</a:t>
            </a:r>
            <a:endParaRPr lang="en-SG" altLang="zh-CN" sz="3000" spc="-120"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dirty="0">
                <a:solidFill>
                  <a:schemeClr val="tx1"/>
                </a:solidFill>
                <a:latin typeface="微软雅黑" panose="020B0503020204020204" charset="-122"/>
                <a:ea typeface="微软雅黑" panose="020B0503020204020204" charset="-122"/>
              </a:rPr>
              <a:t> </a:t>
            </a:r>
            <a:r>
              <a:rPr lang="en-US" altLang="zh-CN" sz="3000" dirty="0">
                <a:solidFill>
                  <a:schemeClr val="tx1"/>
                </a:solidFill>
                <a:latin typeface="微软雅黑" panose="020B0503020204020204" charset="-122"/>
                <a:ea typeface="微软雅黑" panose="020B0503020204020204" charset="-122"/>
              </a:rPr>
              <a:t> </a:t>
            </a:r>
            <a:r>
              <a:rPr lang="zh-CN" altLang="en-US" sz="3000" b="1" dirty="0">
                <a:solidFill>
                  <a:srgbClr val="C00000"/>
                </a:solidFill>
                <a:latin typeface="微软雅黑" panose="020B0503020204020204" charset="-122"/>
                <a:ea typeface="微软雅黑" panose="020B0503020204020204" charset="-122"/>
              </a:rPr>
              <a:t>人体姿态序列优化算法</a:t>
            </a:r>
            <a:endParaRPr lang="en-US" altLang="zh-CN"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en-US" altLang="zh-CN" sz="3000" b="1"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后续研究</a:t>
            </a:r>
            <a:endParaRPr lang="zh-CN" altLang="en-US" sz="3000" b="1" dirty="0">
              <a:solidFill>
                <a:schemeClr val="tx1"/>
              </a:solidFill>
              <a:latin typeface="微软雅黑" panose="020B0503020204020204" charset="-122"/>
              <a:ea typeface="微软雅黑" panose="020B0503020204020204" charset="-122"/>
            </a:endParaRPr>
          </a:p>
        </p:txBody>
      </p:sp>
      <p:cxnSp>
        <p:nvCxnSpPr>
          <p:cNvPr id="3" name="直接连接符 2"/>
          <p:cNvCxnSpPr/>
          <p:nvPr/>
        </p:nvCxnSpPr>
        <p:spPr>
          <a:xfrm flipV="1">
            <a:off x="130810" y="1004570"/>
            <a:ext cx="8949055" cy="8890"/>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3974465" y="355600"/>
            <a:ext cx="1803400" cy="583565"/>
          </a:xfrm>
          <a:prstGeom prst="rect">
            <a:avLst/>
          </a:prstGeom>
          <a:noFill/>
        </p:spPr>
        <p:txBody>
          <a:bodyPr wrap="square" rtlCol="0">
            <a:spAutoFit/>
          </a:bodyPr>
          <a:p>
            <a:pPr algn="ctr"/>
            <a:r>
              <a:rPr lang="zh-CN" altLang="en-US" sz="3200" b="1"/>
              <a:t>目录</a:t>
            </a:r>
            <a:endParaRPr lang="zh-CN" altLang="en-US" sz="2800" b="1"/>
          </a:p>
        </p:txBody>
      </p:sp>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388620" y="78295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引言</a:t>
            </a:r>
            <a:endParaRPr lang="zh-CN" altLang="en-US" sz="3000" kern="1700" dirty="0">
              <a:latin typeface="微软雅黑" panose="020B0503020204020204" charset="-122"/>
              <a:ea typeface="微软雅黑" panose="020B0503020204020204" charset="-122"/>
            </a:endParaRPr>
          </a:p>
        </p:txBody>
      </p:sp>
      <p:sp>
        <p:nvSpPr>
          <p:cNvPr id="4" name="TextBox 1"/>
          <p:cNvSpPr txBox="1"/>
          <p:nvPr>
            <p:custDataLst>
              <p:tags r:id="rId3"/>
            </p:custDataLst>
          </p:nvPr>
        </p:nvSpPr>
        <p:spPr>
          <a:xfrm>
            <a:off x="86360" y="1486535"/>
            <a:ext cx="295529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atin typeface="微软雅黑" panose="020B0503020204020204" charset="-122"/>
                <a:ea typeface="微软雅黑" panose="020B0503020204020204" charset="-122"/>
              </a:rPr>
              <a:t>抖动的分类</a:t>
            </a:r>
            <a:endParaRPr lang="zh-CN" altLang="en-US" sz="2400" kern="1700" dirty="0">
              <a:latin typeface="微软雅黑" panose="020B0503020204020204" charset="-122"/>
              <a:ea typeface="微软雅黑" panose="020B0503020204020204" charset="-122"/>
            </a:endParaRPr>
          </a:p>
        </p:txBody>
      </p:sp>
      <p:pic>
        <p:nvPicPr>
          <p:cNvPr id="6" name="图片 5"/>
          <p:cNvPicPr/>
          <p:nvPr/>
        </p:nvPicPr>
        <p:blipFill>
          <a:blip r:embed="rId4"/>
          <a:stretch>
            <a:fillRect/>
          </a:stretch>
        </p:blipFill>
        <p:spPr>
          <a:xfrm>
            <a:off x="284480" y="2153920"/>
            <a:ext cx="8011795" cy="2590800"/>
          </a:xfrm>
          <a:prstGeom prst="rect">
            <a:avLst/>
          </a:prstGeom>
          <a:noFill/>
          <a:ln w="9525">
            <a:noFill/>
          </a:ln>
        </p:spPr>
      </p:pic>
      <p:sp>
        <p:nvSpPr>
          <p:cNvPr id="10" name="TextBox 1"/>
          <p:cNvSpPr txBox="1"/>
          <p:nvPr>
            <p:custDataLst>
              <p:tags r:id="rId5"/>
            </p:custDataLst>
          </p:nvPr>
        </p:nvSpPr>
        <p:spPr>
          <a:xfrm>
            <a:off x="147320" y="4783455"/>
            <a:ext cx="295529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atin typeface="微软雅黑" panose="020B0503020204020204" charset="-122"/>
                <a:ea typeface="微软雅黑" panose="020B0503020204020204" charset="-122"/>
              </a:rPr>
              <a:t>抖动的</a:t>
            </a:r>
            <a:r>
              <a:rPr lang="zh-CN" altLang="en-US" sz="2400" kern="1700" dirty="0">
                <a:latin typeface="微软雅黑" panose="020B0503020204020204" charset="-122"/>
                <a:ea typeface="微软雅黑" panose="020B0503020204020204" charset="-122"/>
              </a:rPr>
              <a:t>原因</a:t>
            </a:r>
            <a:endParaRPr lang="zh-CN" altLang="en-US" sz="2400" kern="1700" dirty="0">
              <a:latin typeface="微软雅黑" panose="020B0503020204020204" charset="-122"/>
              <a:ea typeface="微软雅黑" panose="020B0503020204020204" charset="-122"/>
            </a:endParaRPr>
          </a:p>
        </p:txBody>
      </p:sp>
      <p:sp>
        <p:nvSpPr>
          <p:cNvPr id="11" name="文本框 10"/>
          <p:cNvSpPr txBox="1"/>
          <p:nvPr/>
        </p:nvSpPr>
        <p:spPr>
          <a:xfrm>
            <a:off x="597535" y="5345430"/>
            <a:ext cx="6510655" cy="645160"/>
          </a:xfrm>
          <a:prstGeom prst="rect">
            <a:avLst/>
          </a:prstGeom>
          <a:noFill/>
        </p:spPr>
        <p:txBody>
          <a:bodyPr wrap="square" rtlCol="0" anchor="t">
            <a:spAutoFit/>
          </a:bodyPr>
          <a:p>
            <a:r>
              <a:rPr lang="zh-CN" altLang="en-US" b="1">
                <a:solidFill>
                  <a:srgbClr val="C00000"/>
                </a:solidFill>
              </a:rPr>
              <a:t>轻微抖动</a:t>
            </a:r>
            <a:r>
              <a:rPr lang="zh-CN" altLang="en-US" b="1"/>
              <a:t>：由不可避免的预测小误差和不连续的数据标注导致</a:t>
            </a:r>
            <a:endParaRPr lang="zh-CN" altLang="en-US" b="1"/>
          </a:p>
          <a:p>
            <a:r>
              <a:rPr lang="zh-CN" altLang="en-US" b="1">
                <a:solidFill>
                  <a:srgbClr val="C00000"/>
                </a:solidFill>
              </a:rPr>
              <a:t>剧烈抖动</a:t>
            </a:r>
            <a:r>
              <a:rPr lang="zh-CN" altLang="en-US" b="1"/>
              <a:t>：由低质量图片、罕见姿态或严重遮挡导致</a:t>
            </a:r>
            <a:endParaRPr lang="zh-CN" altLang="en-US" b="1"/>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388620" y="92583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引言</a:t>
            </a:r>
            <a:endParaRPr lang="zh-CN" altLang="en-US" sz="3000" kern="1700" dirty="0">
              <a:latin typeface="微软雅黑" panose="020B0503020204020204" charset="-122"/>
              <a:ea typeface="微软雅黑" panose="020B0503020204020204" charset="-122"/>
            </a:endParaRPr>
          </a:p>
        </p:txBody>
      </p:sp>
      <p:pic>
        <p:nvPicPr>
          <p:cNvPr id="100" name="图片 99"/>
          <p:cNvPicPr/>
          <p:nvPr/>
        </p:nvPicPr>
        <p:blipFill>
          <a:blip r:embed="rId3"/>
          <a:stretch>
            <a:fillRect/>
          </a:stretch>
        </p:blipFill>
        <p:spPr>
          <a:xfrm>
            <a:off x="441325" y="2129790"/>
            <a:ext cx="8945880" cy="3881755"/>
          </a:xfrm>
          <a:prstGeom prst="rect">
            <a:avLst/>
          </a:prstGeom>
          <a:noFill/>
          <a:ln w="9525">
            <a:noFill/>
          </a:ln>
        </p:spPr>
      </p:pic>
      <p:sp>
        <p:nvSpPr>
          <p:cNvPr id="4" name="TextBox 1"/>
          <p:cNvSpPr txBox="1"/>
          <p:nvPr>
            <p:custDataLst>
              <p:tags r:id="rId4"/>
            </p:custDataLst>
          </p:nvPr>
        </p:nvSpPr>
        <p:spPr>
          <a:xfrm>
            <a:off x="86360" y="1638935"/>
            <a:ext cx="295529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抖动的</a:t>
            </a:r>
            <a:r>
              <a:rPr lang="zh-CN" altLang="en-US" sz="2400" kern="1700" dirty="0">
                <a:ln w="1905"/>
                <a:latin typeface="微软雅黑" panose="020B0503020204020204" charset="-122"/>
                <a:ea typeface="微软雅黑" panose="020B0503020204020204" charset="-122"/>
              </a:rPr>
              <a:t>产生</a:t>
            </a:r>
            <a:endParaRPr lang="zh-CN" altLang="en-US" sz="2400" kern="1700" dirty="0">
              <a:ln w="1905"/>
              <a:latin typeface="微软雅黑" panose="020B0503020204020204" charset="-122"/>
              <a:ea typeface="微软雅黑" panose="020B0503020204020204" charset="-122"/>
            </a:endParaRPr>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5899150" y="1501140"/>
            <a:ext cx="4742180" cy="4563110"/>
          </a:xfrm>
          <a:prstGeom prst="rect">
            <a:avLst/>
          </a:prstGeom>
        </p:spPr>
      </p:pic>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3"/>
            </p:custDataLst>
          </p:nvPr>
        </p:nvSpPr>
        <p:spPr>
          <a:xfrm>
            <a:off x="-369570" y="90678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研究</a:t>
            </a:r>
            <a:r>
              <a:rPr lang="zh-CN" altLang="en-US" sz="3000" kern="1700" dirty="0">
                <a:latin typeface="微软雅黑" panose="020B0503020204020204" charset="-122"/>
                <a:ea typeface="微软雅黑" panose="020B0503020204020204" charset="-122"/>
              </a:rPr>
              <a:t>动机</a:t>
            </a:r>
            <a:endParaRPr lang="zh-CN" altLang="en-US" sz="3000" kern="1700" dirty="0">
              <a:latin typeface="微软雅黑" panose="020B0503020204020204" charset="-122"/>
              <a:ea typeface="微软雅黑" panose="020B0503020204020204" charset="-122"/>
            </a:endParaRPr>
          </a:p>
        </p:txBody>
      </p:sp>
      <p:sp>
        <p:nvSpPr>
          <p:cNvPr id="4" name="文本框 3"/>
          <p:cNvSpPr txBox="1"/>
          <p:nvPr/>
        </p:nvSpPr>
        <p:spPr>
          <a:xfrm>
            <a:off x="219075" y="2533015"/>
            <a:ext cx="4691380" cy="2861310"/>
          </a:xfrm>
          <a:prstGeom prst="rect">
            <a:avLst/>
          </a:prstGeom>
          <a:noFill/>
        </p:spPr>
        <p:txBody>
          <a:bodyPr wrap="square" rtlCol="0" anchor="t">
            <a:spAutoFit/>
          </a:bodyPr>
          <a:p>
            <a:pPr algn="just"/>
            <a:r>
              <a:rPr lang="zh-CN" altLang="en-US" b="1"/>
              <a:t>Precision</a:t>
            </a:r>
            <a:r>
              <a:rPr lang="zh-CN" altLang="en-US"/>
              <a:t> objective aims to improve the</a:t>
            </a:r>
            <a:r>
              <a:rPr lang="en-US" altLang="zh-CN"/>
              <a:t> </a:t>
            </a:r>
            <a:r>
              <a:rPr lang="zh-CN" altLang="en-US"/>
              <a:t>position accuracy</a:t>
            </a:r>
            <a:r>
              <a:rPr lang="en-US" altLang="zh-CN"/>
              <a:t> </a:t>
            </a:r>
            <a:r>
              <a:rPr lang="zh-CN" altLang="en-US"/>
              <a:t>of the predicted joints through the temporal and spatial</a:t>
            </a:r>
            <a:r>
              <a:rPr lang="en-US" altLang="zh-CN"/>
              <a:t> </a:t>
            </a:r>
            <a:r>
              <a:rPr lang="zh-CN" altLang="en-US"/>
              <a:t>information, evaluated by </a:t>
            </a:r>
            <a:r>
              <a:rPr lang="zh-CN" altLang="en-US">
                <a:solidFill>
                  <a:srgbClr val="C00000"/>
                </a:solidFill>
              </a:rPr>
              <a:t>Mean Per Joint Position Error</a:t>
            </a:r>
            <a:endParaRPr lang="zh-CN" altLang="en-US">
              <a:solidFill>
                <a:srgbClr val="C00000"/>
              </a:solidFill>
            </a:endParaRPr>
          </a:p>
          <a:p>
            <a:pPr algn="just"/>
            <a:r>
              <a:rPr lang="zh-CN" altLang="en-US">
                <a:solidFill>
                  <a:srgbClr val="C00000"/>
                </a:solidFill>
              </a:rPr>
              <a:t>(MPJPE) </a:t>
            </a:r>
            <a:r>
              <a:rPr lang="zh-CN" altLang="en-US"/>
              <a:t>. </a:t>
            </a:r>
            <a:endParaRPr lang="zh-CN" altLang="en-US"/>
          </a:p>
          <a:p>
            <a:pPr algn="just"/>
            <a:r>
              <a:rPr lang="zh-CN" altLang="en-US" b="1"/>
              <a:t>Smoothness</a:t>
            </a:r>
            <a:r>
              <a:rPr lang="zh-CN" altLang="en-US"/>
              <a:t> objective does not strive</a:t>
            </a:r>
            <a:r>
              <a:rPr lang="en-US" altLang="zh-CN"/>
              <a:t> </a:t>
            </a:r>
            <a:r>
              <a:rPr lang="zh-CN" altLang="en-US"/>
              <a:t>to make the output sequences as smooth as possible but</a:t>
            </a:r>
            <a:r>
              <a:rPr lang="en-US" altLang="zh-CN"/>
              <a:t> </a:t>
            </a:r>
            <a:r>
              <a:rPr lang="zh-CN" altLang="en-US"/>
              <a:t>rather to align the </a:t>
            </a:r>
            <a:r>
              <a:rPr lang="zh-CN" altLang="en-US">
                <a:solidFill>
                  <a:srgbClr val="C00000"/>
                </a:solidFill>
              </a:rPr>
              <a:t>acceleration</a:t>
            </a:r>
            <a:r>
              <a:rPr lang="zh-CN" altLang="en-US"/>
              <a:t> of the output with that of</a:t>
            </a:r>
            <a:r>
              <a:rPr lang="en-US" altLang="zh-CN"/>
              <a:t> </a:t>
            </a:r>
            <a:r>
              <a:rPr lang="zh-CN" altLang="en-US"/>
              <a:t>the ground-truth sequences.</a:t>
            </a:r>
            <a:endParaRPr lang="zh-CN" altLang="en-US"/>
          </a:p>
        </p:txBody>
      </p:sp>
      <p:sp>
        <p:nvSpPr>
          <p:cNvPr id="6" name="TextBox 1"/>
          <p:cNvSpPr txBox="1"/>
          <p:nvPr>
            <p:custDataLst>
              <p:tags r:id="rId4"/>
            </p:custDataLst>
          </p:nvPr>
        </p:nvSpPr>
        <p:spPr>
          <a:xfrm>
            <a:off x="-256540" y="1705610"/>
            <a:ext cx="524446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latin typeface="微软雅黑" panose="020B0503020204020204" charset="-122"/>
                <a:ea typeface="微软雅黑" panose="020B0503020204020204" charset="-122"/>
              </a:rPr>
              <a:t>精准度</a:t>
            </a:r>
            <a:r>
              <a:rPr lang="zh-CN" altLang="en-US" sz="2400" kern="1700" dirty="0">
                <a:ln w="1905"/>
                <a:latin typeface="微软雅黑" panose="020B0503020204020204" charset="-122"/>
                <a:ea typeface="微软雅黑" panose="020B0503020204020204" charset="-122"/>
              </a:rPr>
              <a:t>和</a:t>
            </a:r>
            <a:r>
              <a:rPr lang="zh-CN" altLang="en-US" sz="2400" b="1" kern="1700" dirty="0">
                <a:ln w="1905"/>
                <a:latin typeface="微软雅黑" panose="020B0503020204020204" charset="-122"/>
                <a:ea typeface="微软雅黑" panose="020B0503020204020204" charset="-122"/>
              </a:rPr>
              <a:t>平滑度</a:t>
            </a:r>
            <a:r>
              <a:rPr lang="zh-CN" altLang="en-US" sz="2400" kern="1700" dirty="0">
                <a:ln w="1905"/>
                <a:latin typeface="微软雅黑" panose="020B0503020204020204" charset="-122"/>
                <a:ea typeface="微软雅黑" panose="020B0503020204020204" charset="-122"/>
              </a:rPr>
              <a:t>两者之间存在</a:t>
            </a:r>
            <a:r>
              <a:rPr lang="zh-CN" altLang="en-US" sz="2400" kern="1700" dirty="0">
                <a:ln w="1905"/>
                <a:latin typeface="微软雅黑" panose="020B0503020204020204" charset="-122"/>
                <a:ea typeface="微软雅黑" panose="020B0503020204020204" charset="-122"/>
              </a:rPr>
              <a:t>竞争</a:t>
            </a:r>
            <a:endParaRPr lang="zh-CN" altLang="en-US" sz="2400" kern="1700" dirty="0">
              <a:ln w="1905"/>
              <a:latin typeface="微软雅黑" panose="020B0503020204020204" charset="-122"/>
              <a:ea typeface="微软雅黑" panose="020B0503020204020204" charset="-122"/>
            </a:endParaRPr>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392430" y="1979930"/>
            <a:ext cx="9636760" cy="3625215"/>
          </a:xfrm>
          <a:prstGeom prst="rect">
            <a:avLst/>
          </a:prstGeom>
        </p:spPr>
      </p:pic>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3"/>
            </p:custDataLst>
          </p:nvPr>
        </p:nvSpPr>
        <p:spPr>
          <a:xfrm>
            <a:off x="-369570" y="90678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SynSP </a:t>
            </a:r>
            <a:r>
              <a:rPr lang="zh-CN" altLang="en-US" sz="3000" kern="1700" dirty="0">
                <a:latin typeface="微软雅黑" panose="020B0503020204020204" charset="-122"/>
                <a:ea typeface="微软雅黑" panose="020B0503020204020204" charset="-122"/>
              </a:rPr>
              <a:t>网络结构</a:t>
            </a:r>
            <a:r>
              <a:rPr lang="zh-CN" altLang="en-US" sz="3000" kern="1700" dirty="0">
                <a:latin typeface="微软雅黑" panose="020B0503020204020204" charset="-122"/>
                <a:ea typeface="微软雅黑" panose="020B0503020204020204" charset="-122"/>
              </a:rPr>
              <a:t>设计</a:t>
            </a:r>
            <a:endParaRPr lang="zh-CN" altLang="en-US" sz="3000" kern="1700" dirty="0">
              <a:latin typeface="微软雅黑" panose="020B0503020204020204" charset="-122"/>
              <a:ea typeface="微软雅黑" panose="020B0503020204020204" charset="-122"/>
            </a:endParaRPr>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
        <p:nvSpPr>
          <p:cNvPr id="27" name="TextBox 1"/>
          <p:cNvSpPr txBox="1"/>
          <p:nvPr>
            <p:custDataLst>
              <p:tags r:id="rId2"/>
            </p:custDataLst>
          </p:nvPr>
        </p:nvSpPr>
        <p:spPr>
          <a:xfrm>
            <a:off x="-369570" y="90678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multi-view </a:t>
            </a:r>
            <a:r>
              <a:rPr lang="zh-CN" altLang="en-US" sz="3000" kern="1700" dirty="0">
                <a:latin typeface="微软雅黑" panose="020B0503020204020204" charset="-122"/>
                <a:ea typeface="微软雅黑" panose="020B0503020204020204" charset="-122"/>
              </a:rPr>
              <a:t>多视角输入</a:t>
            </a:r>
            <a:endParaRPr lang="zh-CN" altLang="en-US" sz="3000" kern="17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185420" y="3072130"/>
            <a:ext cx="3854450" cy="2082800"/>
          </a:xfrm>
          <a:prstGeom prst="rect">
            <a:avLst/>
          </a:prstGeom>
        </p:spPr>
      </p:pic>
      <p:sp>
        <p:nvSpPr>
          <p:cNvPr id="6" name="TextBox 1"/>
          <p:cNvSpPr txBox="1"/>
          <p:nvPr>
            <p:custDataLst>
              <p:tags r:id="rId4"/>
            </p:custDataLst>
          </p:nvPr>
        </p:nvSpPr>
        <p:spPr>
          <a:xfrm>
            <a:off x="-285115" y="2025015"/>
            <a:ext cx="524446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姿态相似度编码</a:t>
            </a:r>
            <a:endParaRPr lang="zh-CN" altLang="en-US" sz="2400" b="1" kern="1700" dirty="0">
              <a:ln w="1905"/>
              <a:solidFill>
                <a:srgbClr val="C0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a:stretch>
            <a:fillRect/>
          </a:stretch>
        </p:blipFill>
        <p:spPr>
          <a:xfrm>
            <a:off x="4585970" y="3782060"/>
            <a:ext cx="4050030" cy="1953260"/>
          </a:xfrm>
          <a:prstGeom prst="rect">
            <a:avLst/>
          </a:prstGeom>
        </p:spPr>
      </p:pic>
      <p:sp>
        <p:nvSpPr>
          <p:cNvPr id="10" name="TextBox 1"/>
          <p:cNvSpPr txBox="1"/>
          <p:nvPr>
            <p:custDataLst>
              <p:tags r:id="rId6"/>
            </p:custDataLst>
          </p:nvPr>
        </p:nvSpPr>
        <p:spPr>
          <a:xfrm>
            <a:off x="4117975" y="3180715"/>
            <a:ext cx="524446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姿态质量编码</a:t>
            </a:r>
            <a:endParaRPr lang="zh-CN" altLang="en-US" sz="2400" b="1" kern="1700" dirty="0">
              <a:ln w="1905"/>
              <a:solidFill>
                <a:srgbClr val="C00000"/>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7"/>
          <a:stretch>
            <a:fillRect/>
          </a:stretch>
        </p:blipFill>
        <p:spPr>
          <a:xfrm>
            <a:off x="4475480" y="2066925"/>
            <a:ext cx="3693160" cy="1156970"/>
          </a:xfrm>
          <a:prstGeom prst="rect">
            <a:avLst/>
          </a:prstGeom>
        </p:spPr>
      </p:pic>
      <p:sp>
        <p:nvSpPr>
          <p:cNvPr id="14" name="TextBox 1"/>
          <p:cNvSpPr txBox="1"/>
          <p:nvPr>
            <p:custDataLst>
              <p:tags r:id="rId8"/>
            </p:custDataLst>
          </p:nvPr>
        </p:nvSpPr>
        <p:spPr>
          <a:xfrm>
            <a:off x="4168140" y="1661160"/>
            <a:ext cx="5244465" cy="570865"/>
          </a:xfrm>
          <a:prstGeom prst="rect">
            <a:avLst/>
          </a:prstGeom>
          <a:noFill/>
        </p:spPr>
        <p:txBody>
          <a:bodyPr wrap="square" rtlCol="0">
            <a:spAutoFit/>
          </a:bodyPr>
          <a:p>
            <a:pPr marL="457200" indent="0" algn="l"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双分支输出（</a:t>
            </a:r>
            <a:r>
              <a:rPr lang="en-US" altLang="zh-CN" sz="2400" b="1" kern="1700" dirty="0">
                <a:ln w="1905"/>
                <a:solidFill>
                  <a:srgbClr val="C00000"/>
                </a:solidFill>
                <a:latin typeface="微软雅黑" panose="020B0503020204020204" charset="-122"/>
                <a:ea typeface="微软雅黑" panose="020B0503020204020204" charset="-122"/>
              </a:rPr>
              <a:t>pos vs. acc</a:t>
            </a:r>
            <a:r>
              <a:rPr lang="zh-CN" altLang="en-US" sz="2400" kern="1700" dirty="0">
                <a:ln w="1905"/>
                <a:latin typeface="微软雅黑" panose="020B0503020204020204" charset="-122"/>
                <a:ea typeface="微软雅黑" panose="020B0503020204020204" charset="-122"/>
              </a:rPr>
              <a:t>）</a:t>
            </a:r>
            <a:endParaRPr lang="zh-CN" altLang="en-US" sz="2400" kern="1700" dirty="0">
              <a:ln w="1905"/>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9"/>
          <a:stretch>
            <a:fillRect/>
          </a:stretch>
        </p:blipFill>
        <p:spPr>
          <a:xfrm>
            <a:off x="2595880" y="1666240"/>
            <a:ext cx="958850" cy="1352550"/>
          </a:xfrm>
          <a:prstGeom prst="rect">
            <a:avLst/>
          </a:prstGeom>
          <a:ln>
            <a:solidFill>
              <a:schemeClr val="tx1"/>
            </a:solidFill>
          </a:ln>
        </p:spPr>
      </p:pic>
      <p:pic>
        <p:nvPicPr>
          <p:cNvPr id="16" name="图片 15"/>
          <p:cNvPicPr>
            <a:picLocks noChangeAspect="1"/>
          </p:cNvPicPr>
          <p:nvPr/>
        </p:nvPicPr>
        <p:blipFill>
          <a:blip r:embed="rId10"/>
          <a:stretch>
            <a:fillRect/>
          </a:stretch>
        </p:blipFill>
        <p:spPr>
          <a:xfrm>
            <a:off x="8559165" y="1920875"/>
            <a:ext cx="1206500" cy="1435100"/>
          </a:xfrm>
          <a:prstGeom prst="rect">
            <a:avLst/>
          </a:prstGeom>
          <a:ln>
            <a:solidFill>
              <a:schemeClr val="tx1"/>
            </a:solidFill>
          </a:ln>
        </p:spPr>
      </p:pic>
      <p:pic>
        <p:nvPicPr>
          <p:cNvPr id="17" name="图片 16"/>
          <p:cNvPicPr>
            <a:picLocks noChangeAspect="1"/>
          </p:cNvPicPr>
          <p:nvPr/>
        </p:nvPicPr>
        <p:blipFill>
          <a:blip r:embed="rId11"/>
          <a:stretch>
            <a:fillRect/>
          </a:stretch>
        </p:blipFill>
        <p:spPr>
          <a:xfrm>
            <a:off x="8637270" y="4053840"/>
            <a:ext cx="2139950" cy="1409700"/>
          </a:xfrm>
          <a:prstGeom prst="rect">
            <a:avLst/>
          </a:prstGeom>
          <a:ln>
            <a:solidFill>
              <a:schemeClr val="tx1"/>
            </a:solidFill>
          </a:ln>
        </p:spPr>
      </p:pic>
      <p:cxnSp>
        <p:nvCxnSpPr>
          <p:cNvPr id="18" name="直接箭头连接符 17"/>
          <p:cNvCxnSpPr/>
          <p:nvPr/>
        </p:nvCxnSpPr>
        <p:spPr>
          <a:xfrm>
            <a:off x="7721600" y="4328160"/>
            <a:ext cx="2126615" cy="641350"/>
          </a:xfrm>
          <a:prstGeom prst="straightConnector1">
            <a:avLst/>
          </a:prstGeom>
          <a:ln w="22225">
            <a:solidFill>
              <a:srgbClr val="C00000"/>
            </a:solidFill>
            <a:tailEnd type="triangle"/>
          </a:ln>
        </p:spPr>
        <p:style>
          <a:lnRef idx="2">
            <a:schemeClr val="accent1"/>
          </a:lnRef>
          <a:fillRef idx="0">
            <a:srgbClr val="FFFFFF"/>
          </a:fillRef>
          <a:effectRef idx="0">
            <a:srgbClr val="FFFFFF"/>
          </a:effectRef>
          <a:fontRef idx="minor">
            <a:schemeClr val="tx1"/>
          </a:fontRef>
        </p:style>
      </p:cxnSp>
    </p:spTree>
    <p:custDataLst>
      <p:tags r:id="rId1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pic>
        <p:nvPicPr>
          <p:cNvPr id="11" name="图片 10"/>
          <p:cNvPicPr>
            <a:picLocks noChangeAspect="1"/>
          </p:cNvPicPr>
          <p:nvPr/>
        </p:nvPicPr>
        <p:blipFill>
          <a:blip r:embed="rId2"/>
          <a:stretch>
            <a:fillRect/>
          </a:stretch>
        </p:blipFill>
        <p:spPr>
          <a:xfrm>
            <a:off x="312420" y="2408555"/>
            <a:ext cx="5174615" cy="2450465"/>
          </a:xfrm>
          <a:prstGeom prst="rect">
            <a:avLst/>
          </a:prstGeom>
        </p:spPr>
      </p:pic>
      <p:pic>
        <p:nvPicPr>
          <p:cNvPr id="4" name="图片 3"/>
          <p:cNvPicPr>
            <a:picLocks noChangeAspect="1"/>
          </p:cNvPicPr>
          <p:nvPr/>
        </p:nvPicPr>
        <p:blipFill>
          <a:blip r:embed="rId3"/>
          <a:srcRect t="3442"/>
          <a:stretch>
            <a:fillRect/>
          </a:stretch>
        </p:blipFill>
        <p:spPr>
          <a:xfrm>
            <a:off x="6774180" y="2563495"/>
            <a:ext cx="4419600" cy="2262505"/>
          </a:xfrm>
          <a:prstGeom prst="rect">
            <a:avLst/>
          </a:prstGeom>
        </p:spPr>
      </p:pic>
      <p:sp>
        <p:nvSpPr>
          <p:cNvPr id="27" name="TextBox 1"/>
          <p:cNvSpPr txBox="1"/>
          <p:nvPr>
            <p:custDataLst>
              <p:tags r:id="rId4"/>
            </p:custDataLst>
          </p:nvPr>
        </p:nvSpPr>
        <p:spPr>
          <a:xfrm>
            <a:off x="100330"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en-US" sz="3000" kern="1700" dirty="0">
                <a:latin typeface="微软雅黑" panose="020B0503020204020204" charset="-122"/>
                <a:ea typeface="微软雅黑" panose="020B0503020204020204" charset="-122"/>
              </a:rPr>
              <a:t>R</a:t>
            </a:r>
            <a:r>
              <a:rPr lang="en-US" sz="3000" kern="1700" dirty="0">
                <a:latin typeface="微软雅黑" panose="020B0503020204020204" charset="-122"/>
                <a:ea typeface="微软雅黑" panose="020B0503020204020204" charset="-122"/>
              </a:rPr>
              <a:t>efine Stage</a:t>
            </a:r>
            <a:endParaRPr lang="en-US" sz="30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5801995" y="1936750"/>
            <a:ext cx="15875" cy="3731895"/>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spTree>
    <p:custDataLst>
      <p:tags r:id="rId5"/>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332105" y="2867025"/>
            <a:ext cx="5534025" cy="2475230"/>
          </a:xfrm>
          <a:prstGeom prst="rect">
            <a:avLst/>
          </a:prstGeom>
        </p:spPr>
      </p:pic>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3"/>
            </p:custDataLst>
          </p:nvPr>
        </p:nvSpPr>
        <p:spPr>
          <a:xfrm>
            <a:off x="100330"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训练与</a:t>
            </a:r>
            <a:r>
              <a:rPr lang="zh-CN" altLang="en-US" sz="3000" kern="1700" dirty="0">
                <a:latin typeface="微软雅黑" panose="020B0503020204020204" charset="-122"/>
                <a:ea typeface="微软雅黑" panose="020B0503020204020204" charset="-122"/>
              </a:rPr>
              <a:t>推理</a:t>
            </a:r>
            <a:endParaRPr lang="zh-CN" altLang="en-US" sz="3000" kern="1700" dirty="0">
              <a:latin typeface="微软雅黑" panose="020B0503020204020204" charset="-122"/>
              <a:ea typeface="微软雅黑" panose="020B0503020204020204" charset="-122"/>
            </a:endParaRPr>
          </a:p>
        </p:txBody>
      </p:sp>
      <p:sp>
        <p:nvSpPr>
          <p:cNvPr id="6" name="TextBox 1"/>
          <p:cNvSpPr txBox="1"/>
          <p:nvPr>
            <p:custDataLst>
              <p:tags r:id="rId4"/>
            </p:custDataLst>
          </p:nvPr>
        </p:nvSpPr>
        <p:spPr>
          <a:xfrm>
            <a:off x="69215" y="2089150"/>
            <a:ext cx="524446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损失</a:t>
            </a:r>
            <a:r>
              <a:rPr lang="zh-CN" altLang="en-US" sz="2400" kern="1700" dirty="0">
                <a:ln w="1905"/>
                <a:latin typeface="微软雅黑" panose="020B0503020204020204" charset="-122"/>
                <a:ea typeface="微软雅黑" panose="020B0503020204020204" charset="-122"/>
              </a:rPr>
              <a:t>函数：</a:t>
            </a:r>
            <a:endParaRPr lang="zh-CN" altLang="en-US" sz="2400" kern="1700" dirty="0">
              <a:ln w="1905"/>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a:stretch>
            <a:fillRect/>
          </a:stretch>
        </p:blipFill>
        <p:spPr>
          <a:xfrm>
            <a:off x="5865495" y="2661920"/>
            <a:ext cx="5798820" cy="2814320"/>
          </a:xfrm>
          <a:prstGeom prst="rect">
            <a:avLst/>
          </a:prstGeom>
        </p:spPr>
      </p:pic>
      <p:sp>
        <p:nvSpPr>
          <p:cNvPr id="10" name="TextBox 1"/>
          <p:cNvSpPr txBox="1"/>
          <p:nvPr>
            <p:custDataLst>
              <p:tags r:id="rId6"/>
            </p:custDataLst>
          </p:nvPr>
        </p:nvSpPr>
        <p:spPr>
          <a:xfrm>
            <a:off x="5596255" y="2037080"/>
            <a:ext cx="524446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滑动窗口</a:t>
            </a:r>
            <a:r>
              <a:rPr lang="zh-CN" altLang="en-US" sz="2400" kern="1700" dirty="0">
                <a:ln w="1905"/>
                <a:latin typeface="微软雅黑" panose="020B0503020204020204" charset="-122"/>
                <a:ea typeface="微软雅黑" panose="020B0503020204020204" charset="-122"/>
              </a:rPr>
              <a:t>平均：</a:t>
            </a:r>
            <a:endParaRPr lang="zh-CN" altLang="en-US" sz="2400" kern="1700" dirty="0">
              <a:ln w="1905"/>
              <a:latin typeface="微软雅黑" panose="020B0503020204020204" charset="-122"/>
              <a:ea typeface="微软雅黑" panose="020B0503020204020204" charset="-122"/>
            </a:endParaRPr>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5946140" y="1994535"/>
            <a:ext cx="5080" cy="3664585"/>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spTree>
    <p:custDataLst>
      <p:tags r:id="rId7"/>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pic>
        <p:nvPicPr>
          <p:cNvPr id="3" name="图片 2"/>
          <p:cNvPicPr>
            <a:picLocks noChangeAspect="1"/>
          </p:cNvPicPr>
          <p:nvPr/>
        </p:nvPicPr>
        <p:blipFill>
          <a:blip r:embed="rId3"/>
          <a:stretch>
            <a:fillRect/>
          </a:stretch>
        </p:blipFill>
        <p:spPr>
          <a:xfrm>
            <a:off x="250190" y="2956560"/>
            <a:ext cx="7569835" cy="2575560"/>
          </a:xfrm>
          <a:prstGeom prst="rect">
            <a:avLst/>
          </a:prstGeom>
        </p:spPr>
      </p:pic>
      <p:sp>
        <p:nvSpPr>
          <p:cNvPr id="6" name="TextBox 1"/>
          <p:cNvSpPr txBox="1"/>
          <p:nvPr>
            <p:custDataLst>
              <p:tags r:id="rId4"/>
            </p:custDataLst>
          </p:nvPr>
        </p:nvSpPr>
        <p:spPr>
          <a:xfrm>
            <a:off x="-44450" y="1896745"/>
            <a:ext cx="1193292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在四个公开数据集上取得</a:t>
            </a:r>
            <a:r>
              <a:rPr lang="en-US" altLang="zh-CN" sz="2400" kern="1700" dirty="0">
                <a:ln w="1905"/>
                <a:latin typeface="微软雅黑" panose="020B0503020204020204" charset="-122"/>
                <a:ea typeface="微软雅黑" panose="020B0503020204020204" charset="-122"/>
              </a:rPr>
              <a:t>sota, i.e., </a:t>
            </a:r>
            <a:r>
              <a:rPr lang="en-US" altLang="zh-CN" sz="2400" kern="1700" dirty="0">
                <a:ln w="1905"/>
                <a:solidFill>
                  <a:srgbClr val="C00000"/>
                </a:solidFill>
                <a:latin typeface="微软雅黑" panose="020B0503020204020204" charset="-122"/>
                <a:ea typeface="微软雅黑" panose="020B0503020204020204" charset="-122"/>
              </a:rPr>
              <a:t>Human3.6M, AIST++, 3DPW, CMU-Mocap</a:t>
            </a:r>
            <a:endParaRPr lang="en-US" altLang="zh-CN" sz="2400" kern="1700" dirty="0">
              <a:ln w="1905"/>
              <a:solidFill>
                <a:srgbClr val="C0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a:stretch>
            <a:fillRect/>
          </a:stretch>
        </p:blipFill>
        <p:spPr>
          <a:xfrm>
            <a:off x="8323580" y="2708910"/>
            <a:ext cx="3143250" cy="3321050"/>
          </a:xfrm>
          <a:prstGeom prst="rect">
            <a:avLst/>
          </a:prstGeom>
        </p:spPr>
      </p:pic>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6" name="TextBox 1"/>
          <p:cNvSpPr txBox="1"/>
          <p:nvPr>
            <p:custDataLst>
              <p:tags r:id="rId3"/>
            </p:custDataLst>
          </p:nvPr>
        </p:nvSpPr>
        <p:spPr>
          <a:xfrm>
            <a:off x="-44450" y="1896745"/>
            <a:ext cx="1193292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在四个公开数据集上取得</a:t>
            </a:r>
            <a:r>
              <a:rPr lang="en-US" altLang="zh-CN" sz="2400" kern="1700" dirty="0">
                <a:ln w="1905"/>
                <a:latin typeface="微软雅黑" panose="020B0503020204020204" charset="-122"/>
                <a:ea typeface="微软雅黑" panose="020B0503020204020204" charset="-122"/>
              </a:rPr>
              <a:t>sota, i.e., </a:t>
            </a:r>
            <a:r>
              <a:rPr lang="en-US" altLang="zh-CN" sz="2400" kern="1700" dirty="0">
                <a:ln w="1905"/>
                <a:solidFill>
                  <a:srgbClr val="C00000"/>
                </a:solidFill>
                <a:latin typeface="微软雅黑" panose="020B0503020204020204" charset="-122"/>
                <a:ea typeface="微软雅黑" panose="020B0503020204020204" charset="-122"/>
              </a:rPr>
              <a:t>Human3.6M, AIST++, 3DPW, CMU-Mocap</a:t>
            </a:r>
            <a:endParaRPr lang="en-US" altLang="zh-CN" sz="2400" kern="1700" dirty="0">
              <a:ln w="1905"/>
              <a:solidFill>
                <a:srgbClr val="C00000"/>
              </a:solidFill>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4"/>
          <a:stretch>
            <a:fillRect/>
          </a:stretch>
        </p:blipFill>
        <p:spPr>
          <a:xfrm>
            <a:off x="317500" y="2727960"/>
            <a:ext cx="4735195" cy="2665730"/>
          </a:xfrm>
          <a:prstGeom prst="rect">
            <a:avLst/>
          </a:prstGeom>
        </p:spPr>
      </p:pic>
      <p:pic>
        <p:nvPicPr>
          <p:cNvPr id="11" name="图片 10"/>
          <p:cNvPicPr>
            <a:picLocks noChangeAspect="1"/>
          </p:cNvPicPr>
          <p:nvPr/>
        </p:nvPicPr>
        <p:blipFill>
          <a:blip r:embed="rId5"/>
          <a:stretch>
            <a:fillRect/>
          </a:stretch>
        </p:blipFill>
        <p:spPr>
          <a:xfrm>
            <a:off x="6223000" y="2786380"/>
            <a:ext cx="4600575" cy="2606675"/>
          </a:xfrm>
          <a:prstGeom prst="rect">
            <a:avLst/>
          </a:prstGeom>
        </p:spPr>
      </p:pic>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研究背景</a:t>
            </a:r>
            <a:endParaRPr lang="zh-CN" altLang="en-US" sz="3200" b="1" dirty="0"/>
          </a:p>
        </p:txBody>
      </p:sp>
      <p:pic>
        <p:nvPicPr>
          <p:cNvPr id="3" name="Picture 1"/>
          <p:cNvPicPr>
            <a:picLocks noChangeAspect="1"/>
          </p:cNvPicPr>
          <p:nvPr>
            <p:custDataLst>
              <p:tags r:id="rId2"/>
            </p:custDataLst>
          </p:nvPr>
        </p:nvPicPr>
        <p:blipFill>
          <a:blip r:embed="rId3"/>
          <a:stretch>
            <a:fillRect/>
          </a:stretch>
        </p:blipFill>
        <p:spPr>
          <a:xfrm>
            <a:off x="118745" y="1791335"/>
            <a:ext cx="3172460" cy="2047240"/>
          </a:xfrm>
          <a:prstGeom prst="rect">
            <a:avLst/>
          </a:prstGeom>
        </p:spPr>
      </p:pic>
      <p:pic>
        <p:nvPicPr>
          <p:cNvPr id="12" name="Picture 14"/>
          <p:cNvPicPr>
            <a:picLocks noChangeAspect="1"/>
          </p:cNvPicPr>
          <p:nvPr>
            <p:custDataLst>
              <p:tags r:id="rId4"/>
            </p:custDataLst>
          </p:nvPr>
        </p:nvPicPr>
        <p:blipFill>
          <a:blip r:embed="rId5"/>
          <a:stretch>
            <a:fillRect/>
          </a:stretch>
        </p:blipFill>
        <p:spPr>
          <a:xfrm>
            <a:off x="118745" y="4092575"/>
            <a:ext cx="3176270" cy="2199640"/>
          </a:xfrm>
          <a:prstGeom prst="rect">
            <a:avLst/>
          </a:prstGeom>
          <a:ln>
            <a:noFill/>
          </a:ln>
        </p:spPr>
      </p:pic>
      <p:pic>
        <p:nvPicPr>
          <p:cNvPr id="13" name="图片 12"/>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l="8398"/>
          <a:stretch>
            <a:fillRect/>
          </a:stretch>
        </p:blipFill>
        <p:spPr>
          <a:xfrm>
            <a:off x="3794760" y="1796415"/>
            <a:ext cx="6671945" cy="4495800"/>
          </a:xfrm>
          <a:prstGeom prst="rect">
            <a:avLst/>
          </a:prstGeom>
        </p:spPr>
      </p:pic>
      <p:sp>
        <p:nvSpPr>
          <p:cNvPr id="5" name="TextBox 1"/>
          <p:cNvSpPr txBox="1"/>
          <p:nvPr>
            <p:custDataLst>
              <p:tags r:id="rId8"/>
            </p:custDataLst>
          </p:nvPr>
        </p:nvSpPr>
        <p:spPr>
          <a:xfrm>
            <a:off x="-398145" y="91630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无约束场景下人物图象</a:t>
            </a:r>
            <a:r>
              <a:rPr lang="en-US" altLang="zh-CN" sz="3000" kern="1700" dirty="0">
                <a:ln w="1905"/>
                <a:latin typeface="微软雅黑" panose="020B0503020204020204" charset="-122"/>
                <a:ea typeface="微软雅黑" panose="020B0503020204020204" charset="-122"/>
              </a:rPr>
              <a:t>/</a:t>
            </a:r>
            <a:r>
              <a:rPr lang="zh-CN" altLang="en-US" sz="3000" kern="1700" dirty="0">
                <a:ln w="1905"/>
                <a:latin typeface="微软雅黑" panose="020B0503020204020204" charset="-122"/>
                <a:ea typeface="微软雅黑" panose="020B0503020204020204" charset="-122"/>
              </a:rPr>
              <a:t>视频理解仍面临诸多挑战</a:t>
            </a:r>
            <a:endParaRPr lang="zh-CN" altLang="en-US" sz="3000" kern="1700" dirty="0">
              <a:ln w="1905"/>
              <a:latin typeface="微软雅黑" panose="020B0503020204020204" charset="-122"/>
              <a:ea typeface="微软雅黑" panose="020B0503020204020204" charset="-122"/>
            </a:endParaRPr>
          </a:p>
        </p:txBody>
      </p:sp>
    </p:spTree>
    <p:custDataLst>
      <p:tags r:id="rId9"/>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6" name="TextBox 1"/>
          <p:cNvSpPr txBox="1"/>
          <p:nvPr>
            <p:custDataLst>
              <p:tags r:id="rId3"/>
            </p:custDataLst>
          </p:nvPr>
        </p:nvSpPr>
        <p:spPr>
          <a:xfrm>
            <a:off x="-44450" y="1868170"/>
            <a:ext cx="235966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消融实验</a:t>
            </a:r>
            <a:endParaRPr lang="zh-CN" altLang="en-US" sz="2400" kern="1700" dirty="0">
              <a:ln w="1905"/>
              <a:latin typeface="微软雅黑" panose="020B0503020204020204" charset="-122"/>
              <a:ea typeface="微软雅黑" panose="020B0503020204020204" charset="-122"/>
            </a:endParaRPr>
          </a:p>
        </p:txBody>
      </p:sp>
      <p:sp>
        <p:nvSpPr>
          <p:cNvPr id="12" name="文本框 11"/>
          <p:cNvSpPr txBox="1"/>
          <p:nvPr/>
        </p:nvSpPr>
        <p:spPr>
          <a:xfrm>
            <a:off x="28575" y="5982335"/>
            <a:ext cx="11889105" cy="583565"/>
          </a:xfrm>
          <a:prstGeom prst="rect">
            <a:avLst/>
          </a:prstGeom>
          <a:noFill/>
        </p:spPr>
        <p:txBody>
          <a:bodyPr wrap="square" rtlCol="0" anchor="t">
            <a:spAutoFit/>
          </a:bodyPr>
          <a:p>
            <a:pPr algn="l">
              <a:buClrTx/>
              <a:buSzTx/>
              <a:buFontTx/>
            </a:pPr>
            <a:r>
              <a:rPr lang="zh-CN" altLang="en-US" sz="1600">
                <a:solidFill>
                  <a:schemeClr val="bg1">
                    <a:lumMod val="65000"/>
                  </a:schemeClr>
                </a:solidFill>
                <a:latin typeface="Times New Roman" panose="02020603050405020304" pitchFamily="18" charset="0"/>
                <a:cs typeface="Times New Roman" panose="02020603050405020304" pitchFamily="18" charset="0"/>
              </a:rPr>
              <a:t>T. Wang, L. Jin, Z. Wang, J. Li, L. Li, F. Zhao, Y. Cheng, L. Yuan, L. Zhou, J. Xing et al., “Synsp: Synergy of smoothness and precision in pose sequences refinement,” in CVPR, 2024.</a:t>
            </a:r>
            <a:endParaRPr lang="zh-CN" altLang="en-US"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451485" y="2529205"/>
            <a:ext cx="4400550" cy="3229610"/>
          </a:xfrm>
          <a:prstGeom prst="rect">
            <a:avLst/>
          </a:prstGeom>
        </p:spPr>
      </p:pic>
      <p:sp>
        <p:nvSpPr>
          <p:cNvPr id="4" name="TextBox 1"/>
          <p:cNvSpPr txBox="1"/>
          <p:nvPr>
            <p:custDataLst>
              <p:tags r:id="rId5"/>
            </p:custDataLst>
          </p:nvPr>
        </p:nvSpPr>
        <p:spPr>
          <a:xfrm>
            <a:off x="6106795" y="1958340"/>
            <a:ext cx="235966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时间</a:t>
            </a:r>
            <a:r>
              <a:rPr lang="zh-CN" altLang="en-US" sz="2400" kern="1700" dirty="0">
                <a:ln w="1905"/>
                <a:latin typeface="微软雅黑" panose="020B0503020204020204" charset="-122"/>
                <a:ea typeface="微软雅黑" panose="020B0503020204020204" charset="-122"/>
              </a:rPr>
              <a:t>分析</a:t>
            </a:r>
            <a:endParaRPr lang="zh-CN" altLang="en-US" sz="2400" kern="1700" dirty="0">
              <a:ln w="1905"/>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6"/>
          <a:stretch>
            <a:fillRect/>
          </a:stretch>
        </p:blipFill>
        <p:spPr>
          <a:xfrm>
            <a:off x="6638290" y="2943225"/>
            <a:ext cx="4369435" cy="2320925"/>
          </a:xfrm>
          <a:prstGeom prst="rect">
            <a:avLst/>
          </a:prstGeom>
        </p:spPr>
      </p:pic>
      <p:cxnSp>
        <p:nvCxnSpPr>
          <p:cNvPr id="14" name="直接连接符 13"/>
          <p:cNvCxnSpPr/>
          <p:nvPr/>
        </p:nvCxnSpPr>
        <p:spPr>
          <a:xfrm>
            <a:off x="5798820" y="1192530"/>
            <a:ext cx="19050" cy="467614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spTree>
    <p:custDataLst>
      <p:tags r:id="rId7"/>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进一步改进</a:t>
            </a:r>
            <a:endParaRPr lang="zh-CN" altLang="en-US" sz="3000" kern="17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378460" y="2105660"/>
            <a:ext cx="4352925" cy="2967355"/>
          </a:xfrm>
          <a:prstGeom prst="rect">
            <a:avLst/>
          </a:prstGeom>
        </p:spPr>
      </p:pic>
      <p:sp>
        <p:nvSpPr>
          <p:cNvPr id="4" name="右箭头 3"/>
          <p:cNvSpPr/>
          <p:nvPr/>
        </p:nvSpPr>
        <p:spPr>
          <a:xfrm>
            <a:off x="4924425" y="3531870"/>
            <a:ext cx="915035" cy="529590"/>
          </a:xfrm>
          <a:prstGeom prst="rightArrow">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4"/>
          <a:srcRect b="56025"/>
          <a:stretch>
            <a:fillRect/>
          </a:stretch>
        </p:blipFill>
        <p:spPr>
          <a:xfrm>
            <a:off x="5974080" y="2425065"/>
            <a:ext cx="5758180" cy="2782570"/>
          </a:xfrm>
          <a:prstGeom prst="rect">
            <a:avLst/>
          </a:prstGeom>
        </p:spPr>
      </p:pic>
      <p:sp>
        <p:nvSpPr>
          <p:cNvPr id="10" name="TextBox 1"/>
          <p:cNvSpPr txBox="1"/>
          <p:nvPr>
            <p:custDataLst>
              <p:tags r:id="rId5"/>
            </p:custDataLst>
          </p:nvPr>
        </p:nvSpPr>
        <p:spPr>
          <a:xfrm>
            <a:off x="5666105" y="1416050"/>
            <a:ext cx="5293360" cy="810260"/>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kern="1700" dirty="0">
                <a:ln w="1905"/>
                <a:solidFill>
                  <a:srgbClr val="C00000"/>
                </a:solidFill>
                <a:latin typeface="Times New Roman" panose="02020603050405020304" pitchFamily="18" charset="0"/>
                <a:ea typeface="微软雅黑" panose="020B0503020204020204" charset="-122"/>
                <a:cs typeface="Times New Roman" panose="02020603050405020304" pitchFamily="18" charset="0"/>
              </a:rPr>
              <a:t>SynSP++</a:t>
            </a:r>
            <a:r>
              <a:rPr lang="zh-CN" altLang="en-US" kern="1700" dirty="0">
                <a:ln w="1905"/>
                <a:latin typeface="Times New Roman" panose="02020603050405020304" pitchFamily="18" charset="0"/>
                <a:ea typeface="微软雅黑" panose="020B0503020204020204" charset="-122"/>
                <a:cs typeface="Times New Roman" panose="02020603050405020304" pitchFamily="18" charset="0"/>
              </a:rPr>
              <a:t>: General Pose Sequences Refinement via Synergy of Smoothness and Precision</a:t>
            </a:r>
            <a:endParaRPr lang="zh-CN" altLang="en-US" kern="1700" dirty="0">
              <a:ln w="1905"/>
              <a:latin typeface="Times New Roman" panose="02020603050405020304" pitchFamily="18" charset="0"/>
              <a:ea typeface="微软雅黑" panose="020B0503020204020204" charset="-122"/>
              <a:cs typeface="Times New Roman" panose="02020603050405020304" pitchFamily="18" charset="0"/>
            </a:endParaRPr>
          </a:p>
        </p:txBody>
      </p:sp>
      <p:sp>
        <p:nvSpPr>
          <p:cNvPr id="11" name="TextBox 1"/>
          <p:cNvSpPr txBox="1"/>
          <p:nvPr>
            <p:custDataLst>
              <p:tags r:id="rId6"/>
            </p:custDataLst>
          </p:nvPr>
        </p:nvSpPr>
        <p:spPr>
          <a:xfrm>
            <a:off x="5666105" y="5171440"/>
            <a:ext cx="572579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姿态向量库：</a:t>
            </a:r>
            <a:r>
              <a:rPr lang="en-US" altLang="zh-CN" sz="2400" kern="1700" dirty="0">
                <a:ln w="1905"/>
                <a:latin typeface="微软雅黑" panose="020B0503020204020204" charset="-122"/>
                <a:ea typeface="微软雅黑" panose="020B0503020204020204" charset="-122"/>
              </a:rPr>
              <a:t>P</a:t>
            </a:r>
            <a:r>
              <a:rPr lang="en-US" altLang="zh-CN" sz="2400" kern="1700" dirty="0">
                <a:ln w="1905"/>
                <a:latin typeface="微软雅黑" panose="020B0503020204020204" charset="-122"/>
                <a:ea typeface="微软雅黑" panose="020B0503020204020204" charset="-122"/>
              </a:rPr>
              <a:t>ose Vector Database</a:t>
            </a:r>
            <a:endParaRPr lang="en-US" altLang="zh-CN" sz="2400" kern="1700" dirty="0">
              <a:ln w="1905"/>
              <a:latin typeface="微软雅黑" panose="020B0503020204020204" charset="-122"/>
              <a:ea typeface="微软雅黑" panose="020B0503020204020204" charset="-122"/>
            </a:endParaRPr>
          </a:p>
        </p:txBody>
      </p:sp>
    </p:spTree>
    <p:custDataLst>
      <p:tags r:id="rId7"/>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改进网络</a:t>
            </a:r>
            <a:r>
              <a:rPr lang="zh-CN" altLang="en-US" sz="3000" kern="1700" dirty="0">
                <a:latin typeface="微软雅黑" panose="020B0503020204020204" charset="-122"/>
                <a:ea typeface="微软雅黑" panose="020B0503020204020204" charset="-122"/>
              </a:rPr>
              <a:t>结构</a:t>
            </a:r>
            <a:endParaRPr lang="zh-CN" altLang="en-US" sz="30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pic>
        <p:nvPicPr>
          <p:cNvPr id="3" name="图片 2"/>
          <p:cNvPicPr>
            <a:picLocks noChangeAspect="1"/>
          </p:cNvPicPr>
          <p:nvPr/>
        </p:nvPicPr>
        <p:blipFill>
          <a:blip r:embed="rId3"/>
          <a:stretch>
            <a:fillRect/>
          </a:stretch>
        </p:blipFill>
        <p:spPr>
          <a:xfrm>
            <a:off x="914400" y="1917700"/>
            <a:ext cx="10456545" cy="4057650"/>
          </a:xfrm>
          <a:prstGeom prst="rect">
            <a:avLst/>
          </a:prstGeom>
        </p:spPr>
      </p:pic>
    </p:spTree>
    <p:custDataLst>
      <p:tags r:id="rId4"/>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128270" y="1511935"/>
            <a:ext cx="5843270" cy="383349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latin typeface="微软雅黑" panose="020B0503020204020204" charset="-122"/>
                <a:ea typeface="微软雅黑" panose="020B0503020204020204" charset="-122"/>
                <a:sym typeface="+mn-ea"/>
              </a:rPr>
              <a:t>姿态向量库构建：</a:t>
            </a:r>
            <a:endParaRPr lang="en-US" altLang="zh-CN" sz="2400" b="1"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en-US" altLang="zh-CN" sz="2400" kern="1700" dirty="0">
                <a:ln w="1905"/>
                <a:latin typeface="微软雅黑" panose="020B0503020204020204" charset="-122"/>
                <a:ea typeface="微软雅黑" panose="020B0503020204020204" charset="-122"/>
                <a:sym typeface="+mn-ea"/>
              </a:rPr>
              <a:t>1.</a:t>
            </a:r>
            <a:r>
              <a:rPr lang="zh-CN" altLang="en-US" sz="2400" kern="1700" dirty="0">
                <a:ln w="1905"/>
                <a:latin typeface="微软雅黑" panose="020B0503020204020204" charset="-122"/>
                <a:ea typeface="微软雅黑" panose="020B0503020204020204" charset="-122"/>
                <a:sym typeface="+mn-ea"/>
              </a:rPr>
              <a:t>构建模板姿态，去除不重要的关键点，如手指，眼睛。</a:t>
            </a: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en-US" altLang="zh-CN" sz="2400" kern="1700" dirty="0">
                <a:ln w="1905"/>
                <a:latin typeface="微软雅黑" panose="020B0503020204020204" charset="-122"/>
                <a:ea typeface="微软雅黑" panose="020B0503020204020204" charset="-122"/>
                <a:sym typeface="+mn-ea"/>
              </a:rPr>
              <a:t>2.</a:t>
            </a:r>
            <a:r>
              <a:rPr lang="zh-CN" altLang="en-US" sz="2400" kern="1700" dirty="0">
                <a:ln w="1905"/>
                <a:latin typeface="微软雅黑" panose="020B0503020204020204" charset="-122"/>
                <a:ea typeface="微软雅黑" panose="020B0503020204020204" charset="-122"/>
                <a:sym typeface="+mn-ea"/>
              </a:rPr>
              <a:t>时序维度降采样。</a:t>
            </a: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en-US" altLang="zh-CN" sz="2400" kern="1700" dirty="0">
                <a:ln w="1905"/>
                <a:latin typeface="微软雅黑" panose="020B0503020204020204" charset="-122"/>
                <a:ea typeface="微软雅黑" panose="020B0503020204020204" charset="-122"/>
                <a:sym typeface="+mn-ea"/>
              </a:rPr>
              <a:t>3.</a:t>
            </a:r>
            <a:r>
              <a:rPr lang="zh-CN" altLang="en-US" sz="2400" kern="1700" dirty="0">
                <a:ln w="1905"/>
                <a:latin typeface="微软雅黑" panose="020B0503020204020204" charset="-122"/>
                <a:ea typeface="微软雅黑" panose="020B0503020204020204" charset="-122"/>
                <a:sym typeface="+mn-ea"/>
              </a:rPr>
              <a:t>对齐并归一化。</a:t>
            </a: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en-US" altLang="zh-CN" sz="2400" kern="1700" dirty="0">
                <a:ln w="1905"/>
                <a:latin typeface="微软雅黑" panose="020B0503020204020204" charset="-122"/>
                <a:ea typeface="微软雅黑" panose="020B0503020204020204" charset="-122"/>
                <a:sym typeface="+mn-ea"/>
              </a:rPr>
              <a:t>4.</a:t>
            </a:r>
            <a:r>
              <a:rPr lang="zh-CN" altLang="en-US" sz="2400" kern="1700" dirty="0">
                <a:ln w="1905"/>
                <a:latin typeface="微软雅黑" panose="020B0503020204020204" charset="-122"/>
                <a:ea typeface="微软雅黑" panose="020B0503020204020204" charset="-122"/>
                <a:sym typeface="+mn-ea"/>
              </a:rPr>
              <a:t>插入向量库。</a:t>
            </a:r>
            <a:endParaRPr lang="en-US" altLang="zh-CN"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endParaRPr lang="en-US" altLang="zh-CN" sz="2400" kern="1700" dirty="0">
              <a:ln w="1905"/>
              <a:latin typeface="微软雅黑" panose="020B0503020204020204" charset="-122"/>
              <a:ea typeface="微软雅黑" panose="020B0503020204020204" charset="-122"/>
              <a:sym typeface="+mn-ea"/>
            </a:endParaRPr>
          </a:p>
        </p:txBody>
      </p:sp>
      <p:sp>
        <p:nvSpPr>
          <p:cNvPr id="3" name="TextBox 1"/>
          <p:cNvSpPr txBox="1"/>
          <p:nvPr>
            <p:custDataLst>
              <p:tags r:id="rId3"/>
            </p:custDataLst>
          </p:nvPr>
        </p:nvSpPr>
        <p:spPr>
          <a:xfrm>
            <a:off x="5591175" y="1565910"/>
            <a:ext cx="6419850" cy="4466590"/>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latin typeface="微软雅黑" panose="020B0503020204020204" charset="-122"/>
                <a:ea typeface="微软雅黑" panose="020B0503020204020204" charset="-122"/>
                <a:sym typeface="+mn-ea"/>
              </a:rPr>
              <a:t>训练：</a:t>
            </a:r>
            <a:endParaRPr lang="zh-CN" altLang="en-US" sz="2400" b="1"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sym typeface="+mn-ea"/>
              </a:rPr>
              <a:t>挑选最相似的</a:t>
            </a:r>
            <a:r>
              <a:rPr lang="zh-CN" altLang="en-US" sz="2400" b="1" kern="1700" dirty="0">
                <a:ln w="1905"/>
                <a:solidFill>
                  <a:srgbClr val="C00000"/>
                </a:solidFill>
                <a:latin typeface="微软雅黑" panose="020B0503020204020204" charset="-122"/>
                <a:ea typeface="微软雅黑" panose="020B0503020204020204" charset="-122"/>
                <a:sym typeface="+mn-ea"/>
              </a:rPr>
              <a:t>前三个</a:t>
            </a:r>
            <a:r>
              <a:rPr lang="zh-CN" altLang="en-US" sz="2400" kern="1700" dirty="0">
                <a:ln w="1905"/>
                <a:latin typeface="微软雅黑" panose="020B0503020204020204" charset="-122"/>
                <a:ea typeface="微软雅黑" panose="020B0503020204020204" charset="-122"/>
                <a:sym typeface="+mn-ea"/>
              </a:rPr>
              <a:t>姿态序列，随机插入。</a:t>
            </a: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zh-CN" altLang="en-US" sz="2400" b="1" kern="1700" dirty="0">
                <a:ln w="1905"/>
                <a:latin typeface="微软雅黑" panose="020B0503020204020204" charset="-122"/>
                <a:ea typeface="微软雅黑" panose="020B0503020204020204" charset="-122"/>
                <a:sym typeface="+mn-ea"/>
              </a:rPr>
              <a:t>测试：</a:t>
            </a:r>
            <a:endParaRPr lang="zh-CN" altLang="en-US" sz="2400" b="1"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sym typeface="+mn-ea"/>
              </a:rPr>
              <a:t>直接选用</a:t>
            </a:r>
            <a:r>
              <a:rPr lang="zh-CN" altLang="en-US" sz="2400" b="1" kern="1700" dirty="0">
                <a:ln w="1905"/>
                <a:solidFill>
                  <a:srgbClr val="C00000"/>
                </a:solidFill>
                <a:latin typeface="微软雅黑" panose="020B0503020204020204" charset="-122"/>
                <a:ea typeface="微软雅黑" panose="020B0503020204020204" charset="-122"/>
                <a:sym typeface="+mn-ea"/>
              </a:rPr>
              <a:t>最相似</a:t>
            </a:r>
            <a:r>
              <a:rPr lang="zh-CN" altLang="en-US" sz="2400" kern="1700" dirty="0">
                <a:ln w="1905"/>
                <a:latin typeface="微软雅黑" panose="020B0503020204020204" charset="-122"/>
                <a:ea typeface="微软雅黑" panose="020B0503020204020204" charset="-122"/>
                <a:sym typeface="+mn-ea"/>
              </a:rPr>
              <a:t>的姿态序列。</a:t>
            </a: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endParaRPr lang="zh-CN" altLang="en-US"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endParaRPr lang="en-US" altLang="zh-CN"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endParaRPr lang="en-US" altLang="zh-CN" sz="2400" kern="1700" dirty="0">
              <a:ln w="1905"/>
              <a:latin typeface="微软雅黑" panose="020B0503020204020204" charset="-122"/>
              <a:ea typeface="微软雅黑" panose="020B0503020204020204" charset="-122"/>
              <a:sym typeface="+mn-ea"/>
            </a:endParaRPr>
          </a:p>
          <a:p>
            <a:pPr marL="457200" indent="0" algn="just" fontAlgn="auto">
              <a:lnSpc>
                <a:spcPct val="130000"/>
              </a:lnSpc>
              <a:spcBef>
                <a:spcPts val="600"/>
              </a:spcBef>
              <a:buFont typeface="Wingdings" panose="05000000000000000000" pitchFamily="2" charset="2"/>
              <a:buNone/>
              <a:defRPr/>
            </a:pPr>
            <a:endParaRPr lang="en-US" altLang="zh-CN" sz="2400" kern="1700" dirty="0">
              <a:ln w="1905"/>
              <a:latin typeface="微软雅黑" panose="020B0503020204020204" charset="-122"/>
              <a:ea typeface="微软雅黑" panose="020B0503020204020204" charset="-122"/>
              <a:sym typeface="+mn-ea"/>
            </a:endParaRPr>
          </a:p>
        </p:txBody>
      </p:sp>
    </p:spTree>
    <p:custDataLst>
      <p:tags r:id="rId4"/>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pic>
        <p:nvPicPr>
          <p:cNvPr id="3" name="图片 2"/>
          <p:cNvPicPr>
            <a:picLocks noChangeAspect="1"/>
          </p:cNvPicPr>
          <p:nvPr/>
        </p:nvPicPr>
        <p:blipFill>
          <a:blip r:embed="rId2"/>
          <a:stretch>
            <a:fillRect/>
          </a:stretch>
        </p:blipFill>
        <p:spPr>
          <a:xfrm>
            <a:off x="2905125" y="824230"/>
            <a:ext cx="7849870" cy="5490210"/>
          </a:xfrm>
          <a:prstGeom prst="rect">
            <a:avLst/>
          </a:prstGeom>
        </p:spPr>
      </p:pic>
      <p:sp>
        <p:nvSpPr>
          <p:cNvPr id="27" name="TextBox 1"/>
          <p:cNvSpPr txBox="1"/>
          <p:nvPr>
            <p:custDataLst>
              <p:tags r:id="rId3"/>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搜索</a:t>
            </a:r>
            <a:r>
              <a:rPr lang="zh-CN" altLang="en-US" sz="3000" kern="1700" dirty="0">
                <a:latin typeface="微软雅黑" panose="020B0503020204020204" charset="-122"/>
                <a:ea typeface="微软雅黑" panose="020B0503020204020204" charset="-122"/>
              </a:rPr>
              <a:t>姿态</a:t>
            </a:r>
            <a:endParaRPr lang="zh-CN" altLang="en-US" sz="3000" kern="1700" dirty="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404495" y="1854835"/>
            <a:ext cx="650049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en-US" altLang="zh-CN" sz="2400" kern="1700" dirty="0">
                <a:latin typeface="微软雅黑" panose="020B0503020204020204" charset="-122"/>
                <a:ea typeface="微软雅黑" panose="020B0503020204020204" charset="-122"/>
              </a:rPr>
              <a:t>Synergy of Smoothness and Precision</a:t>
            </a:r>
            <a:endParaRPr lang="en-US" altLang="zh-CN" sz="2400" kern="1700" dirty="0">
              <a:latin typeface="微软雅黑" panose="020B0503020204020204" charset="-122"/>
              <a:ea typeface="微软雅黑" panose="020B0503020204020204" charset="-122"/>
            </a:endParaRPr>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pic>
        <p:nvPicPr>
          <p:cNvPr id="3" name="图片 2"/>
          <p:cNvPicPr>
            <a:picLocks noChangeAspect="1"/>
          </p:cNvPicPr>
          <p:nvPr/>
        </p:nvPicPr>
        <p:blipFill>
          <a:blip r:embed="rId3"/>
          <a:stretch>
            <a:fillRect/>
          </a:stretch>
        </p:blipFill>
        <p:spPr>
          <a:xfrm>
            <a:off x="124460" y="2559050"/>
            <a:ext cx="5391150" cy="2653030"/>
          </a:xfrm>
          <a:prstGeom prst="rect">
            <a:avLst/>
          </a:prstGeom>
        </p:spPr>
      </p:pic>
      <p:pic>
        <p:nvPicPr>
          <p:cNvPr id="4" name="图片 3"/>
          <p:cNvPicPr>
            <a:picLocks noChangeAspect="1"/>
          </p:cNvPicPr>
          <p:nvPr/>
        </p:nvPicPr>
        <p:blipFill>
          <a:blip r:embed="rId4"/>
          <a:stretch>
            <a:fillRect/>
          </a:stretch>
        </p:blipFill>
        <p:spPr>
          <a:xfrm>
            <a:off x="6085840" y="3930015"/>
            <a:ext cx="5748655" cy="2108835"/>
          </a:xfrm>
          <a:prstGeom prst="rect">
            <a:avLst/>
          </a:prstGeom>
          <a:ln>
            <a:solidFill>
              <a:schemeClr val="tx1"/>
            </a:solidFill>
          </a:ln>
        </p:spPr>
      </p:pic>
      <p:sp>
        <p:nvSpPr>
          <p:cNvPr id="6" name="TextBox 1"/>
          <p:cNvSpPr txBox="1"/>
          <p:nvPr>
            <p:custDataLst>
              <p:tags r:id="rId5"/>
            </p:custDataLst>
          </p:nvPr>
        </p:nvSpPr>
        <p:spPr>
          <a:xfrm>
            <a:off x="5499100" y="1286510"/>
            <a:ext cx="650049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atin typeface="微软雅黑" panose="020B0503020204020204" charset="-122"/>
                <a:ea typeface="微软雅黑" panose="020B0503020204020204" charset="-122"/>
              </a:rPr>
              <a:t>融合</a:t>
            </a:r>
            <a:r>
              <a:rPr lang="zh-CN" altLang="en-US" sz="2400" kern="1700" dirty="0">
                <a:latin typeface="微软雅黑" panose="020B0503020204020204" charset="-122"/>
                <a:ea typeface="微软雅黑" panose="020B0503020204020204" charset="-122"/>
              </a:rPr>
              <a:t>方式：</a:t>
            </a:r>
            <a:endParaRPr lang="zh-CN" altLang="en-US" sz="2400" kern="1700" dirty="0">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6"/>
          <a:stretch>
            <a:fillRect/>
          </a:stretch>
        </p:blipFill>
        <p:spPr>
          <a:xfrm>
            <a:off x="9114155" y="1162685"/>
            <a:ext cx="2711450" cy="2635250"/>
          </a:xfrm>
          <a:prstGeom prst="rect">
            <a:avLst/>
          </a:prstGeom>
          <a:ln>
            <a:solidFill>
              <a:schemeClr val="tx1"/>
            </a:solidFill>
          </a:ln>
        </p:spPr>
      </p:pic>
      <p:sp>
        <p:nvSpPr>
          <p:cNvPr id="11" name="TextBox 1"/>
          <p:cNvSpPr txBox="1"/>
          <p:nvPr>
            <p:custDataLst>
              <p:tags r:id="rId7"/>
            </p:custDataLst>
          </p:nvPr>
        </p:nvSpPr>
        <p:spPr>
          <a:xfrm>
            <a:off x="5515610" y="2120900"/>
            <a:ext cx="3477260" cy="112712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atin typeface="微软雅黑" panose="020B0503020204020204" charset="-122"/>
                <a:ea typeface="微软雅黑" panose="020B0503020204020204" charset="-122"/>
              </a:rPr>
              <a:t>融合</a:t>
            </a:r>
            <a:r>
              <a:rPr lang="zh-CN" altLang="en-US" sz="2400" b="1" kern="1700" dirty="0">
                <a:solidFill>
                  <a:srgbClr val="C00000"/>
                </a:solidFill>
                <a:latin typeface="微软雅黑" panose="020B0503020204020204" charset="-122"/>
                <a:ea typeface="微软雅黑" panose="020B0503020204020204" charset="-122"/>
              </a:rPr>
              <a:t>姿态质量信息</a:t>
            </a:r>
            <a:endParaRPr lang="zh-CN" altLang="en-US" sz="2400" kern="1700" dirty="0">
              <a:latin typeface="微软雅黑" panose="020B0503020204020204" charset="-122"/>
              <a:ea typeface="微软雅黑" panose="020B0503020204020204" charset="-122"/>
            </a:endParaRPr>
          </a:p>
          <a:p>
            <a:pPr marL="457200" indent="0" algn="just" fontAlgn="auto">
              <a:lnSpc>
                <a:spcPct val="130000"/>
              </a:lnSpc>
              <a:spcBef>
                <a:spcPts val="600"/>
              </a:spcBef>
              <a:buFont typeface="Wingdings" panose="05000000000000000000" pitchFamily="2" charset="2"/>
              <a:buNone/>
              <a:defRPr/>
            </a:pPr>
            <a:r>
              <a:rPr lang="zh-CN" altLang="en-US" sz="2400" kern="1700" dirty="0">
                <a:latin typeface="微软雅黑" panose="020B0503020204020204" charset="-122"/>
                <a:ea typeface="微软雅黑" panose="020B0503020204020204" charset="-122"/>
              </a:rPr>
              <a:t>和</a:t>
            </a:r>
            <a:r>
              <a:rPr lang="zh-CN" altLang="en-US" sz="2400" b="1" kern="1700" dirty="0">
                <a:solidFill>
                  <a:srgbClr val="C00000"/>
                </a:solidFill>
                <a:latin typeface="微软雅黑" panose="020B0503020204020204" charset="-122"/>
                <a:ea typeface="微软雅黑" panose="020B0503020204020204" charset="-122"/>
              </a:rPr>
              <a:t>参考姿态信息</a:t>
            </a:r>
            <a:r>
              <a:rPr lang="zh-CN" altLang="en-US" sz="2400" kern="1700" dirty="0">
                <a:latin typeface="微软雅黑" panose="020B0503020204020204" charset="-122"/>
                <a:ea typeface="微软雅黑" panose="020B0503020204020204" charset="-122"/>
              </a:rPr>
              <a:t>。</a:t>
            </a:r>
            <a:endParaRPr lang="zh-CN" altLang="en-US" sz="2400" kern="1700" dirty="0">
              <a:latin typeface="微软雅黑" panose="020B0503020204020204" charset="-122"/>
              <a:ea typeface="微软雅黑" panose="020B0503020204020204" charset="-122"/>
            </a:endParaRPr>
          </a:p>
        </p:txBody>
      </p:sp>
      <p:cxnSp>
        <p:nvCxnSpPr>
          <p:cNvPr id="12" name="直接连接符 11"/>
          <p:cNvCxnSpPr/>
          <p:nvPr/>
        </p:nvCxnSpPr>
        <p:spPr>
          <a:xfrm>
            <a:off x="5798820" y="1192530"/>
            <a:ext cx="19050" cy="467614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sp>
        <p:nvSpPr>
          <p:cNvPr id="13" name="TextBox 1"/>
          <p:cNvSpPr txBox="1"/>
          <p:nvPr>
            <p:custDataLst>
              <p:tags r:id="rId8"/>
            </p:custDataLst>
          </p:nvPr>
        </p:nvSpPr>
        <p:spPr>
          <a:xfrm>
            <a:off x="-399415" y="1283970"/>
            <a:ext cx="3056255" cy="570865"/>
          </a:xfrm>
          <a:prstGeom prst="rect">
            <a:avLst/>
          </a:prstGeom>
          <a:noFill/>
        </p:spPr>
        <p:txBody>
          <a:bodyPr wrap="square" rtlCol="0">
            <a:spAutoFit/>
          </a:bodyPr>
          <a:p>
            <a:pPr marL="457200" indent="0" algn="l" fontAlgn="auto">
              <a:lnSpc>
                <a:spcPct val="130000"/>
              </a:lnSpc>
              <a:spcBef>
                <a:spcPts val="600"/>
              </a:spcBef>
              <a:buFont typeface="Wingdings" panose="05000000000000000000" pitchFamily="2" charset="2"/>
              <a:buNone/>
              <a:defRPr/>
            </a:pPr>
            <a:r>
              <a:rPr lang="en-US" altLang="zh-CN" sz="2400" kern="1700" dirty="0">
                <a:latin typeface="微软雅黑" panose="020B0503020204020204" charset="-122"/>
                <a:ea typeface="微软雅黑" panose="020B0503020204020204" charset="-122"/>
              </a:rPr>
              <a:t>Refine Decoder</a:t>
            </a:r>
            <a:r>
              <a:rPr lang="zh-CN" altLang="en-US" sz="2400" kern="1700" dirty="0">
                <a:latin typeface="微软雅黑" panose="020B0503020204020204" charset="-122"/>
                <a:ea typeface="微软雅黑" panose="020B0503020204020204" charset="-122"/>
              </a:rPr>
              <a:t>：</a:t>
            </a:r>
            <a:endParaRPr lang="zh-CN" altLang="en-US" sz="2400" kern="1700" dirty="0">
              <a:latin typeface="微软雅黑" panose="020B0503020204020204" charset="-122"/>
              <a:ea typeface="微软雅黑" panose="020B0503020204020204" charset="-122"/>
            </a:endParaRPr>
          </a:p>
        </p:txBody>
      </p:sp>
    </p:spTree>
    <p:custDataLst>
      <p:tags r:id="rId9"/>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27940" y="2527300"/>
            <a:ext cx="8446135" cy="2531745"/>
          </a:xfrm>
          <a:prstGeom prst="rect">
            <a:avLst/>
          </a:prstGeom>
        </p:spPr>
      </p:pic>
      <p:pic>
        <p:nvPicPr>
          <p:cNvPr id="4" name="图片 3"/>
          <p:cNvPicPr>
            <a:picLocks noChangeAspect="1"/>
          </p:cNvPicPr>
          <p:nvPr/>
        </p:nvPicPr>
        <p:blipFill>
          <a:blip r:embed="rId4"/>
          <a:stretch>
            <a:fillRect/>
          </a:stretch>
        </p:blipFill>
        <p:spPr>
          <a:xfrm>
            <a:off x="8515985" y="1795780"/>
            <a:ext cx="3443605" cy="4017645"/>
          </a:xfrm>
          <a:prstGeom prst="rect">
            <a:avLst/>
          </a:prstGeom>
        </p:spPr>
      </p:pic>
      <p:sp>
        <p:nvSpPr>
          <p:cNvPr id="6" name="TextBox 1"/>
          <p:cNvSpPr txBox="1"/>
          <p:nvPr>
            <p:custDataLst>
              <p:tags r:id="rId5"/>
            </p:custDataLst>
          </p:nvPr>
        </p:nvSpPr>
        <p:spPr>
          <a:xfrm>
            <a:off x="-368300" y="1744345"/>
            <a:ext cx="1193292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相比于单</a:t>
            </a:r>
            <a:r>
              <a:rPr lang="zh-CN" altLang="en-US" sz="2400" b="1" kern="1700" dirty="0">
                <a:ln w="1905"/>
                <a:solidFill>
                  <a:srgbClr val="C00000"/>
                </a:solidFill>
                <a:latin typeface="微软雅黑" panose="020B0503020204020204" charset="-122"/>
                <a:ea typeface="微软雅黑" panose="020B0503020204020204" charset="-122"/>
              </a:rPr>
              <a:t>视角的</a:t>
            </a:r>
            <a:r>
              <a:rPr lang="en-US" altLang="zh-CN" sz="2400" b="1" kern="1700" dirty="0">
                <a:ln w="1905"/>
                <a:solidFill>
                  <a:srgbClr val="C00000"/>
                </a:solidFill>
                <a:latin typeface="微软雅黑" panose="020B0503020204020204" charset="-122"/>
                <a:ea typeface="微软雅黑" panose="020B0503020204020204" charset="-122"/>
              </a:rPr>
              <a:t>SynSP</a:t>
            </a:r>
            <a:r>
              <a:rPr lang="zh-CN" altLang="en-US" sz="2400" b="1" kern="1700" dirty="0">
                <a:ln w="1905"/>
                <a:solidFill>
                  <a:srgbClr val="C00000"/>
                </a:solidFill>
                <a:latin typeface="微软雅黑" panose="020B0503020204020204" charset="-122"/>
                <a:ea typeface="微软雅黑" panose="020B0503020204020204" charset="-122"/>
              </a:rPr>
              <a:t>结果均有显著提升。</a:t>
            </a:r>
            <a:endParaRPr lang="zh-CN" altLang="en-US" sz="2400" b="1" kern="1700" dirty="0">
              <a:ln w="1905"/>
              <a:solidFill>
                <a:srgbClr val="C00000"/>
              </a:solidFill>
              <a:latin typeface="微软雅黑" panose="020B0503020204020204" charset="-122"/>
              <a:ea typeface="微软雅黑" panose="020B0503020204020204" charset="-122"/>
            </a:endParaRPr>
          </a:p>
        </p:txBody>
      </p:sp>
    </p:spTree>
    <p:custDataLst>
      <p:tags r:id="rId6"/>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27" name="TextBox 1"/>
          <p:cNvSpPr txBox="1"/>
          <p:nvPr>
            <p:custDataLst>
              <p:tags r:id="rId2"/>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sp>
        <p:nvSpPr>
          <p:cNvPr id="6" name="TextBox 1"/>
          <p:cNvSpPr txBox="1"/>
          <p:nvPr>
            <p:custDataLst>
              <p:tags r:id="rId3"/>
            </p:custDataLst>
          </p:nvPr>
        </p:nvSpPr>
        <p:spPr>
          <a:xfrm>
            <a:off x="-368300" y="1744345"/>
            <a:ext cx="1193292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相比于单</a:t>
            </a:r>
            <a:r>
              <a:rPr lang="zh-CN" altLang="en-US" sz="2400" b="1" kern="1700" dirty="0">
                <a:ln w="1905"/>
                <a:solidFill>
                  <a:srgbClr val="C00000"/>
                </a:solidFill>
                <a:latin typeface="微软雅黑" panose="020B0503020204020204" charset="-122"/>
                <a:ea typeface="微软雅黑" panose="020B0503020204020204" charset="-122"/>
              </a:rPr>
              <a:t>视角的</a:t>
            </a:r>
            <a:r>
              <a:rPr lang="en-US" altLang="zh-CN" sz="2400" b="1" kern="1700" dirty="0">
                <a:ln w="1905"/>
                <a:solidFill>
                  <a:srgbClr val="C00000"/>
                </a:solidFill>
                <a:latin typeface="微软雅黑" panose="020B0503020204020204" charset="-122"/>
                <a:ea typeface="微软雅黑" panose="020B0503020204020204" charset="-122"/>
              </a:rPr>
              <a:t>SynSP</a:t>
            </a:r>
            <a:r>
              <a:rPr lang="zh-CN" altLang="en-US" sz="2400" b="1" kern="1700" dirty="0">
                <a:ln w="1905"/>
                <a:solidFill>
                  <a:srgbClr val="C00000"/>
                </a:solidFill>
                <a:latin typeface="微软雅黑" panose="020B0503020204020204" charset="-122"/>
                <a:ea typeface="微软雅黑" panose="020B0503020204020204" charset="-122"/>
              </a:rPr>
              <a:t>结果均有显著提升。</a:t>
            </a:r>
            <a:endParaRPr lang="zh-CN" altLang="en-US" sz="2400" b="1" kern="1700" dirty="0">
              <a:ln w="1905"/>
              <a:solidFill>
                <a:srgbClr val="C00000"/>
              </a:solidFill>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4"/>
          <a:stretch>
            <a:fillRect/>
          </a:stretch>
        </p:blipFill>
        <p:spPr>
          <a:xfrm>
            <a:off x="196850" y="2503805"/>
            <a:ext cx="5650865" cy="3268980"/>
          </a:xfrm>
          <a:prstGeom prst="rect">
            <a:avLst/>
          </a:prstGeom>
        </p:spPr>
      </p:pic>
      <p:pic>
        <p:nvPicPr>
          <p:cNvPr id="11" name="图片 10"/>
          <p:cNvPicPr>
            <a:picLocks noChangeAspect="1"/>
          </p:cNvPicPr>
          <p:nvPr/>
        </p:nvPicPr>
        <p:blipFill>
          <a:blip r:embed="rId5"/>
          <a:stretch>
            <a:fillRect/>
          </a:stretch>
        </p:blipFill>
        <p:spPr>
          <a:xfrm>
            <a:off x="6049010" y="2532380"/>
            <a:ext cx="5613400" cy="3231515"/>
          </a:xfrm>
          <a:prstGeom prst="rect">
            <a:avLst/>
          </a:prstGeom>
        </p:spPr>
      </p:pic>
    </p:spTree>
    <p:custDataLst>
      <p:tags r:id="rId6"/>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人体姿态序列</a:t>
            </a:r>
            <a:r>
              <a:rPr lang="zh-CN" altLang="en-US" sz="3200" b="1" dirty="0"/>
              <a:t>优化算法</a:t>
            </a:r>
            <a:endParaRPr lang="zh-CN" altLang="en-US" sz="3200" b="1" dirty="0"/>
          </a:p>
        </p:txBody>
      </p:sp>
      <p:sp>
        <p:nvSpPr>
          <p:cNvPr id="6" name="TextBox 1"/>
          <p:cNvSpPr txBox="1"/>
          <p:nvPr>
            <p:custDataLst>
              <p:tags r:id="rId2"/>
            </p:custDataLst>
          </p:nvPr>
        </p:nvSpPr>
        <p:spPr>
          <a:xfrm>
            <a:off x="-44450" y="1868170"/>
            <a:ext cx="235966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消融实验</a:t>
            </a:r>
            <a:endParaRPr lang="zh-CN" altLang="en-US" sz="2400" kern="1700" dirty="0">
              <a:ln w="1905"/>
              <a:latin typeface="微软雅黑" panose="020B0503020204020204" charset="-122"/>
              <a:ea typeface="微软雅黑" panose="020B0503020204020204" charset="-122"/>
            </a:endParaRPr>
          </a:p>
        </p:txBody>
      </p:sp>
      <p:sp>
        <p:nvSpPr>
          <p:cNvPr id="4" name="TextBox 1"/>
          <p:cNvSpPr txBox="1"/>
          <p:nvPr>
            <p:custDataLst>
              <p:tags r:id="rId3"/>
            </p:custDataLst>
          </p:nvPr>
        </p:nvSpPr>
        <p:spPr>
          <a:xfrm>
            <a:off x="5954395" y="1958340"/>
            <a:ext cx="235966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kern="1700" dirty="0">
                <a:ln w="1905"/>
                <a:latin typeface="微软雅黑" panose="020B0503020204020204" charset="-122"/>
                <a:ea typeface="微软雅黑" panose="020B0503020204020204" charset="-122"/>
              </a:rPr>
              <a:t>时间</a:t>
            </a:r>
            <a:r>
              <a:rPr lang="zh-CN" altLang="en-US" sz="2400" kern="1700" dirty="0">
                <a:ln w="1905"/>
                <a:latin typeface="微软雅黑" panose="020B0503020204020204" charset="-122"/>
                <a:ea typeface="微软雅黑" panose="020B0503020204020204" charset="-122"/>
              </a:rPr>
              <a:t>分析</a:t>
            </a:r>
            <a:endParaRPr lang="zh-CN" altLang="en-US" sz="2400" kern="1700" dirty="0">
              <a:ln w="1905"/>
              <a:latin typeface="微软雅黑" panose="020B0503020204020204" charset="-122"/>
              <a:ea typeface="微软雅黑" panose="020B0503020204020204" charset="-122"/>
            </a:endParaRPr>
          </a:p>
        </p:txBody>
      </p:sp>
      <p:sp>
        <p:nvSpPr>
          <p:cNvPr id="27" name="TextBox 1"/>
          <p:cNvSpPr txBox="1"/>
          <p:nvPr>
            <p:custDataLst>
              <p:tags r:id="rId4"/>
            </p:custDataLst>
          </p:nvPr>
        </p:nvSpPr>
        <p:spPr>
          <a:xfrm>
            <a:off x="-118745" y="107378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zh-CN" altLang="en-US" sz="3000" kern="1700" dirty="0">
                <a:latin typeface="微软雅黑" panose="020B0503020204020204" charset="-122"/>
                <a:ea typeface="微软雅黑" panose="020B0503020204020204" charset="-122"/>
              </a:rPr>
              <a:t>实验</a:t>
            </a:r>
            <a:r>
              <a:rPr lang="zh-CN" altLang="en-US" sz="3000" kern="1700" dirty="0">
                <a:latin typeface="微软雅黑" panose="020B0503020204020204" charset="-122"/>
                <a:ea typeface="微软雅黑" panose="020B0503020204020204" charset="-122"/>
              </a:rPr>
              <a:t>结果</a:t>
            </a:r>
            <a:endParaRPr lang="zh-CN" altLang="en-US" sz="3000" kern="1700"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a:stretch>
            <a:fillRect/>
          </a:stretch>
        </p:blipFill>
        <p:spPr>
          <a:xfrm>
            <a:off x="398780" y="2602865"/>
            <a:ext cx="5338445" cy="3109595"/>
          </a:xfrm>
          <a:prstGeom prst="rect">
            <a:avLst/>
          </a:prstGeom>
        </p:spPr>
      </p:pic>
      <p:pic>
        <p:nvPicPr>
          <p:cNvPr id="10" name="图片 9"/>
          <p:cNvPicPr>
            <a:picLocks noChangeAspect="1"/>
          </p:cNvPicPr>
          <p:nvPr/>
        </p:nvPicPr>
        <p:blipFill>
          <a:blip r:embed="rId6"/>
          <a:stretch>
            <a:fillRect/>
          </a:stretch>
        </p:blipFill>
        <p:spPr>
          <a:xfrm>
            <a:off x="6351270" y="2612390"/>
            <a:ext cx="5401945" cy="3107690"/>
          </a:xfrm>
          <a:prstGeom prst="rect">
            <a:avLst/>
          </a:prstGeom>
        </p:spPr>
      </p:pic>
    </p:spTree>
    <p:custDataLst>
      <p:tags r:id="rId7"/>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TextBox 5"/>
          <p:cNvSpPr txBox="1"/>
          <p:nvPr/>
        </p:nvSpPr>
        <p:spPr>
          <a:xfrm>
            <a:off x="927582" y="1352153"/>
            <a:ext cx="8006233" cy="4707890"/>
          </a:xfrm>
          <a:prstGeom prst="rect">
            <a:avLst/>
          </a:prstGeom>
          <a:noFill/>
        </p:spPr>
        <p:txBody>
          <a:bodyPr wrap="square" rtlCol="0">
            <a:spAutoFit/>
          </a:bodyPr>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ja-JP" altLang="en-US" sz="3000" b="1">
                <a:solidFill>
                  <a:schemeClr val="tx1"/>
                </a:solidFill>
                <a:latin typeface="微软雅黑" panose="020B0503020204020204" charset="-122"/>
                <a:ea typeface="微软雅黑" panose="020B0503020204020204" charset="-122"/>
                <a:sym typeface="+mn-ea"/>
              </a:rPr>
              <a:t>研究</a:t>
            </a:r>
            <a:r>
              <a:rPr lang="zh-CN" altLang="ja-JP" sz="3000" b="1">
                <a:solidFill>
                  <a:schemeClr val="tx1"/>
                </a:solidFill>
                <a:latin typeface="微软雅黑" panose="020B0503020204020204" charset="-122"/>
                <a:ea typeface="微软雅黑" panose="020B0503020204020204" charset="-122"/>
                <a:sym typeface="+mn-ea"/>
              </a:rPr>
              <a:t>背景</a:t>
            </a:r>
            <a:endParaRPr lang="zh-CN" altLang="ja-JP" sz="3000" b="1">
              <a:solidFill>
                <a:schemeClr val="tx1"/>
              </a:solidFill>
              <a:latin typeface="微软雅黑" panose="020B0503020204020204" charset="-122"/>
              <a:ea typeface="微软雅黑" panose="020B0503020204020204" charset="-122"/>
              <a:sym typeface="+mn-ea"/>
            </a:endParaRPr>
          </a:p>
          <a:p>
            <a:pPr marL="285750" indent="-285750">
              <a:lnSpc>
                <a:spcPct val="200000"/>
              </a:lnSpc>
              <a:buFont typeface="Wingdings" panose="05000000000000000000" pitchFamily="2" charset="2"/>
              <a:buChar char="§"/>
            </a:pPr>
            <a:r>
              <a:rPr lang="en-US" altLang="zh-CN" sz="3000" b="1" dirty="0">
                <a:latin typeface="微软雅黑" panose="020B0503020204020204" charset="-122"/>
                <a:ea typeface="微软雅黑" panose="020B0503020204020204" charset="-122"/>
                <a:sym typeface="+mn-ea"/>
              </a:rPr>
              <a:t>  </a:t>
            </a:r>
            <a:r>
              <a:rPr lang="zh-CN" altLang="en-US" sz="3000" b="1" dirty="0">
                <a:latin typeface="微软雅黑" panose="020B0503020204020204" charset="-122"/>
                <a:ea typeface="微软雅黑" panose="020B0503020204020204" charset="-122"/>
                <a:sym typeface="+mn-ea"/>
              </a:rPr>
              <a:t>UniParser 多人人体解析算法</a:t>
            </a:r>
            <a:endParaRPr lang="en-SG" altLang="ja-JP" sz="3000" b="1" dirty="0">
              <a:solidFill>
                <a:srgbClr val="FF0000"/>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单阶段人体姿态估计算法</a:t>
            </a:r>
            <a:endParaRPr lang="en-SG" altLang="zh-CN" sz="3000" spc="-120"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dirty="0">
                <a:solidFill>
                  <a:schemeClr val="tx1"/>
                </a:solidFill>
                <a:latin typeface="微软雅黑" panose="020B0503020204020204" charset="-122"/>
                <a:ea typeface="微软雅黑" panose="020B0503020204020204" charset="-122"/>
              </a:rPr>
              <a:t> </a:t>
            </a:r>
            <a:r>
              <a:rPr lang="en-US" altLang="zh-CN" sz="3000"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人体姿态序列优化算法</a:t>
            </a:r>
            <a:endParaRPr lang="en-US" altLang="zh-CN"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en-US" altLang="zh-CN" sz="3000" b="1" dirty="0">
                <a:solidFill>
                  <a:schemeClr val="tx1"/>
                </a:solidFill>
                <a:latin typeface="微软雅黑" panose="020B0503020204020204" charset="-122"/>
                <a:ea typeface="微软雅黑" panose="020B0503020204020204" charset="-122"/>
              </a:rPr>
              <a:t>  </a:t>
            </a:r>
            <a:r>
              <a:rPr lang="zh-CN" altLang="en-US" sz="3000" b="1" dirty="0">
                <a:solidFill>
                  <a:srgbClr val="C00000"/>
                </a:solidFill>
                <a:latin typeface="微软雅黑" panose="020B0503020204020204" charset="-122"/>
                <a:ea typeface="微软雅黑" panose="020B0503020204020204" charset="-122"/>
              </a:rPr>
              <a:t>后续研究</a:t>
            </a:r>
            <a:endParaRPr lang="zh-CN" altLang="en-US" sz="3000" b="1" dirty="0">
              <a:solidFill>
                <a:srgbClr val="C00000"/>
              </a:solidFill>
              <a:latin typeface="微软雅黑" panose="020B0503020204020204" charset="-122"/>
              <a:ea typeface="微软雅黑" panose="020B0503020204020204" charset="-122"/>
            </a:endParaRPr>
          </a:p>
        </p:txBody>
      </p:sp>
      <p:cxnSp>
        <p:nvCxnSpPr>
          <p:cNvPr id="3" name="直接连接符 2"/>
          <p:cNvCxnSpPr/>
          <p:nvPr/>
        </p:nvCxnSpPr>
        <p:spPr>
          <a:xfrm flipV="1">
            <a:off x="130810" y="1004570"/>
            <a:ext cx="8949055" cy="8890"/>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3974465" y="355600"/>
            <a:ext cx="1803400" cy="583565"/>
          </a:xfrm>
          <a:prstGeom prst="rect">
            <a:avLst/>
          </a:prstGeom>
          <a:noFill/>
        </p:spPr>
        <p:txBody>
          <a:bodyPr wrap="square" rtlCol="0">
            <a:spAutoFit/>
          </a:bodyPr>
          <a:p>
            <a:pPr algn="ctr"/>
            <a:r>
              <a:rPr lang="zh-CN" altLang="en-US" sz="3200" b="1"/>
              <a:t>目录</a:t>
            </a:r>
            <a:endParaRPr lang="zh-CN" altLang="en-US" sz="2800" b="1"/>
          </a:p>
        </p:txBody>
      </p:sp>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pic>
        <p:nvPicPr>
          <p:cNvPr id="100" name="图片 99"/>
          <p:cNvPicPr/>
          <p:nvPr/>
        </p:nvPicPr>
        <p:blipFill>
          <a:blip r:embed="rId2"/>
          <a:stretch>
            <a:fillRect/>
          </a:stretch>
        </p:blipFill>
        <p:spPr>
          <a:xfrm>
            <a:off x="481330" y="1772285"/>
            <a:ext cx="10837545" cy="2216785"/>
          </a:xfrm>
          <a:prstGeom prst="rect">
            <a:avLst/>
          </a:prstGeom>
          <a:noFill/>
          <a:ln w="9525">
            <a:noFill/>
          </a:ln>
        </p:spPr>
      </p:pic>
      <p:sp>
        <p:nvSpPr>
          <p:cNvPr id="4"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研究背景</a:t>
            </a:r>
            <a:endParaRPr lang="zh-CN" altLang="en-US" sz="3200" b="1" dirty="0"/>
          </a:p>
        </p:txBody>
      </p:sp>
      <p:sp>
        <p:nvSpPr>
          <p:cNvPr id="5" name="TextBox 1"/>
          <p:cNvSpPr txBox="1"/>
          <p:nvPr>
            <p:custDataLst>
              <p:tags r:id="rId3"/>
            </p:custDataLst>
          </p:nvPr>
        </p:nvSpPr>
        <p:spPr>
          <a:xfrm>
            <a:off x="-398145" y="91630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相关</a:t>
            </a:r>
            <a:r>
              <a:rPr lang="zh-CN" altLang="en-US" sz="3000" kern="1700" dirty="0">
                <a:ln w="1905"/>
                <a:latin typeface="微软雅黑" panose="020B0503020204020204" charset="-122"/>
                <a:ea typeface="微软雅黑" panose="020B0503020204020204" charset="-122"/>
              </a:rPr>
              <a:t>应用</a:t>
            </a:r>
            <a:endParaRPr lang="zh-CN" altLang="en-US" sz="3000" kern="1700" dirty="0">
              <a:ln w="1905"/>
              <a:latin typeface="微软雅黑" panose="020B0503020204020204" charset="-122"/>
              <a:ea typeface="微软雅黑" panose="020B0503020204020204" charset="-122"/>
            </a:endParaRPr>
          </a:p>
        </p:txBody>
      </p:sp>
      <p:grpSp>
        <p:nvGrpSpPr>
          <p:cNvPr id="10" name="组合 9"/>
          <p:cNvGrpSpPr/>
          <p:nvPr/>
        </p:nvGrpSpPr>
        <p:grpSpPr>
          <a:xfrm>
            <a:off x="843052" y="4401808"/>
            <a:ext cx="4619323" cy="1206907"/>
            <a:chOff x="968676" y="2167364"/>
            <a:chExt cx="2520583" cy="941837"/>
          </a:xfrm>
        </p:grpSpPr>
        <p:sp>
          <p:nvSpPr>
            <p:cNvPr id="11" name="矩形 10"/>
            <p:cNvSpPr/>
            <p:nvPr/>
          </p:nvSpPr>
          <p:spPr>
            <a:xfrm>
              <a:off x="1069798" y="2456934"/>
              <a:ext cx="2318335" cy="652267"/>
            </a:xfrm>
            <a:prstGeom prst="rect">
              <a:avLst/>
            </a:prstGeom>
            <a:solidFill>
              <a:srgbClr val="1968B6">
                <a:lumMod val="20000"/>
                <a:lumOff val="80000"/>
              </a:srgbClr>
            </a:solidFill>
            <a:ln w="12700" cap="flat" cmpd="sng" algn="ctr">
              <a:solidFill>
                <a:srgbClr val="002060">
                  <a:shade val="50000"/>
                </a:srgbClr>
              </a:solidFill>
              <a:prstDash val="solid"/>
              <a:miter lim="800000"/>
            </a:ln>
            <a:effectLst>
              <a:softEdge rad="317500"/>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sp>
          <p:nvSpPr>
            <p:cNvPr id="12" name="矩形: 圆角 62"/>
            <p:cNvSpPr/>
            <p:nvPr/>
          </p:nvSpPr>
          <p:spPr>
            <a:xfrm>
              <a:off x="968676" y="2167364"/>
              <a:ext cx="2520583" cy="786113"/>
            </a:xfrm>
            <a:prstGeom prst="roundRect">
              <a:avLst>
                <a:gd name="adj" fmla="val 10114"/>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grpSp>
      <p:sp>
        <p:nvSpPr>
          <p:cNvPr id="13" name="文本框 12"/>
          <p:cNvSpPr txBox="1"/>
          <p:nvPr/>
        </p:nvSpPr>
        <p:spPr>
          <a:xfrm>
            <a:off x="1314450" y="4913630"/>
            <a:ext cx="3803650" cy="368300"/>
          </a:xfrm>
          <a:prstGeom prst="rect">
            <a:avLst/>
          </a:prstGeom>
          <a:noFill/>
        </p:spPr>
        <p:txBody>
          <a:bodyPr wrap="square" anchor="ctr">
            <a:spAutoFit/>
          </a:bodyPr>
          <a:lstStyle/>
          <a:p>
            <a:pPr algn="ctr">
              <a:spcAft>
                <a:spcPts val="0"/>
              </a:spcAft>
            </a:pPr>
            <a:r>
              <a:rPr lang="zh-CN" altLang="en-US" b="1" dirty="0">
                <a:solidFill>
                  <a:srgbClr val="1968B6"/>
                </a:solidFill>
                <a:latin typeface="阿里巴巴普惠体 2.0 55 Regular"/>
                <a:ea typeface="阿里巴巴普惠体 2.0 55 Regular"/>
              </a:rPr>
              <a:t>人脸表观与形状之间复杂耦合变化</a:t>
            </a:r>
            <a:endParaRPr lang="zh-CN" altLang="en-US" b="1" dirty="0">
              <a:solidFill>
                <a:srgbClr val="1968B6"/>
              </a:solidFill>
              <a:latin typeface="阿里巴巴普惠体 2.0 55 Regular"/>
              <a:ea typeface="阿里巴巴普惠体 2.0 55 Regular"/>
            </a:endParaRPr>
          </a:p>
        </p:txBody>
      </p:sp>
      <p:grpSp>
        <p:nvGrpSpPr>
          <p:cNvPr id="14" name="组合 13"/>
          <p:cNvGrpSpPr/>
          <p:nvPr/>
        </p:nvGrpSpPr>
        <p:grpSpPr>
          <a:xfrm>
            <a:off x="1476972" y="4523208"/>
            <a:ext cx="3361083" cy="308092"/>
            <a:chOff x="1316190" y="1507861"/>
            <a:chExt cx="3361083" cy="308092"/>
          </a:xfrm>
        </p:grpSpPr>
        <p:sp>
          <p:nvSpPr>
            <p:cNvPr id="15" name="PA-矩形 91"/>
            <p:cNvSpPr/>
            <p:nvPr>
              <p:custDataLst>
                <p:tags r:id="rId4"/>
              </p:custDataLst>
            </p:nvPr>
          </p:nvSpPr>
          <p:spPr>
            <a:xfrm>
              <a:off x="1316190"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rPr>
                <a:t>姿态</a:t>
              </a:r>
              <a:endPar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endParaRPr>
            </a:p>
          </p:txBody>
        </p:sp>
        <p:sp>
          <p:nvSpPr>
            <p:cNvPr id="16" name="PA-矩形 91"/>
            <p:cNvSpPr/>
            <p:nvPr>
              <p:custDataLst>
                <p:tags r:id="rId5"/>
              </p:custDataLst>
            </p:nvPr>
          </p:nvSpPr>
          <p:spPr>
            <a:xfrm>
              <a:off x="2179525"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algn="ctr"/>
              <a:r>
                <a:rPr lang="zh-CN" altLang="en-US" sz="1200">
                  <a:solidFill>
                    <a:prstClr val="black">
                      <a:lumMod val="85000"/>
                      <a:lumOff val="15000"/>
                    </a:prstClr>
                  </a:solidFill>
                  <a:latin typeface="阿里巴巴普惠体 2.0 55 Regular"/>
                  <a:ea typeface="阿里巴巴普惠体 2.0 55 Regular"/>
                </a:rPr>
                <a:t>表情</a:t>
              </a:r>
              <a:endParaRPr lang="en-US" sz="1600">
                <a:solidFill>
                  <a:sysClr val="window" lastClr="FFFFFF"/>
                </a:solidFill>
                <a:latin typeface="阿里巴巴普惠体 2.0 55 Regular" charset="0"/>
              </a:endParaRPr>
            </a:p>
          </p:txBody>
        </p:sp>
        <p:sp>
          <p:nvSpPr>
            <p:cNvPr id="17" name="PA-矩形 91"/>
            <p:cNvSpPr/>
            <p:nvPr>
              <p:custDataLst>
                <p:tags r:id="rId6"/>
              </p:custDataLst>
            </p:nvPr>
          </p:nvSpPr>
          <p:spPr>
            <a:xfrm>
              <a:off x="3042860"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rPr>
                <a:t>遮挡</a:t>
              </a:r>
              <a:endPar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endParaRPr>
            </a:p>
          </p:txBody>
        </p:sp>
        <p:sp>
          <p:nvSpPr>
            <p:cNvPr id="18" name="PA-矩形 91"/>
            <p:cNvSpPr/>
            <p:nvPr>
              <p:custDataLst>
                <p:tags r:id="rId7"/>
              </p:custDataLst>
            </p:nvPr>
          </p:nvSpPr>
          <p:spPr>
            <a:xfrm>
              <a:off x="3915846"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algn="ctr"/>
              <a:endParaRPr lang="en-US" sz="1600">
                <a:solidFill>
                  <a:sysClr val="window" lastClr="FFFFFF"/>
                </a:solidFill>
                <a:latin typeface="阿里巴巴普惠体 2.0 55 Regular" charset="0"/>
              </a:endParaRPr>
            </a:p>
          </p:txBody>
        </p:sp>
        <p:sp>
          <p:nvSpPr>
            <p:cNvPr id="19" name="文本框 18"/>
            <p:cNvSpPr txBox="1"/>
            <p:nvPr/>
          </p:nvSpPr>
          <p:spPr>
            <a:xfrm>
              <a:off x="3991777" y="1507861"/>
              <a:ext cx="609564" cy="276999"/>
            </a:xfrm>
            <a:prstGeom prst="rect">
              <a:avLst/>
            </a:prstGeom>
            <a:noFill/>
          </p:spPr>
          <p:txBody>
            <a:bodyPr wrap="square" anchor="ctr">
              <a:spAutoFit/>
            </a:bodyPr>
            <a:lstStyle/>
            <a:p>
              <a:pPr algn="ctr">
                <a:spcAft>
                  <a:spcPts val="0"/>
                </a:spcAft>
              </a:pPr>
              <a:r>
                <a:rPr lang="en-US" altLang="zh-CN" sz="1200">
                  <a:solidFill>
                    <a:sysClr val="windowText" lastClr="000000">
                      <a:lumMod val="85000"/>
                      <a:lumOff val="15000"/>
                    </a:sysClr>
                  </a:solidFill>
                  <a:latin typeface="阿里巴巴普惠体 2.0 55 Regular"/>
                  <a:ea typeface="阿里巴巴普惠体 2.0 55 Regular"/>
                </a:rPr>
                <a:t>……</a:t>
              </a:r>
              <a:endParaRPr lang="zh-CN" altLang="en-US" sz="1200">
                <a:solidFill>
                  <a:sysClr val="windowText" lastClr="000000">
                    <a:lumMod val="85000"/>
                    <a:lumOff val="15000"/>
                  </a:sysClr>
                </a:solidFill>
                <a:latin typeface="阿里巴巴普惠体 2.0 55 Regular"/>
                <a:ea typeface="阿里巴巴普惠体 2.0 55 Regular"/>
              </a:endParaRPr>
            </a:p>
          </p:txBody>
        </p:sp>
      </p:grpSp>
      <p:grpSp>
        <p:nvGrpSpPr>
          <p:cNvPr id="20" name="组合 19"/>
          <p:cNvGrpSpPr/>
          <p:nvPr/>
        </p:nvGrpSpPr>
        <p:grpSpPr>
          <a:xfrm>
            <a:off x="6818230" y="4348915"/>
            <a:ext cx="4619323" cy="1192861"/>
            <a:chOff x="968676" y="2167364"/>
            <a:chExt cx="2520583" cy="941837"/>
          </a:xfrm>
        </p:grpSpPr>
        <p:sp>
          <p:nvSpPr>
            <p:cNvPr id="21" name="矩形 20"/>
            <p:cNvSpPr/>
            <p:nvPr/>
          </p:nvSpPr>
          <p:spPr>
            <a:xfrm>
              <a:off x="1069798" y="2456934"/>
              <a:ext cx="2318335" cy="652267"/>
            </a:xfrm>
            <a:prstGeom prst="rect">
              <a:avLst/>
            </a:prstGeom>
            <a:solidFill>
              <a:srgbClr val="1968B6">
                <a:lumMod val="20000"/>
                <a:lumOff val="80000"/>
              </a:srgbClr>
            </a:solidFill>
            <a:ln w="12700" cap="flat" cmpd="sng" algn="ctr">
              <a:solidFill>
                <a:srgbClr val="002060">
                  <a:shade val="50000"/>
                </a:srgbClr>
              </a:solidFill>
              <a:prstDash val="solid"/>
              <a:miter lim="800000"/>
            </a:ln>
            <a:effectLst>
              <a:softEdge rad="317500"/>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sp>
          <p:nvSpPr>
            <p:cNvPr id="22" name="矩形: 圆角 87"/>
            <p:cNvSpPr/>
            <p:nvPr/>
          </p:nvSpPr>
          <p:spPr>
            <a:xfrm>
              <a:off x="968676" y="2167364"/>
              <a:ext cx="2520583" cy="786113"/>
            </a:xfrm>
            <a:prstGeom prst="roundRect">
              <a:avLst>
                <a:gd name="adj" fmla="val 10114"/>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grpSp>
      <p:sp>
        <p:nvSpPr>
          <p:cNvPr id="23" name="文本框 22"/>
          <p:cNvSpPr txBox="1"/>
          <p:nvPr/>
        </p:nvSpPr>
        <p:spPr>
          <a:xfrm>
            <a:off x="7207885" y="4900930"/>
            <a:ext cx="3744595" cy="368300"/>
          </a:xfrm>
          <a:prstGeom prst="rect">
            <a:avLst/>
          </a:prstGeom>
          <a:noFill/>
        </p:spPr>
        <p:txBody>
          <a:bodyPr wrap="square" anchor="ctr">
            <a:spAutoFit/>
          </a:bodyPr>
          <a:lstStyle/>
          <a:p>
            <a:pPr algn="ctr">
              <a:spcAft>
                <a:spcPts val="0"/>
              </a:spcAft>
            </a:pPr>
            <a:r>
              <a:rPr lang="zh-CN" altLang="en-US" sz="1800" b="1" dirty="0">
                <a:solidFill>
                  <a:srgbClr val="1968B6"/>
                </a:solidFill>
                <a:latin typeface="阿里巴巴普惠体 2.0 55 Regular"/>
                <a:ea typeface="阿里巴巴普惠体 2.0 55 Regular"/>
              </a:rPr>
              <a:t>多个目标之间存在复杂交互和遮挡</a:t>
            </a:r>
            <a:endParaRPr lang="zh-CN" altLang="en-US" sz="1800" b="1" dirty="0">
              <a:solidFill>
                <a:srgbClr val="1968B6"/>
              </a:solidFill>
              <a:latin typeface="阿里巴巴普惠体 2.0 55 Regular"/>
              <a:ea typeface="阿里巴巴普惠体 2.0 55 Regular"/>
            </a:endParaRPr>
          </a:p>
        </p:txBody>
      </p:sp>
      <p:grpSp>
        <p:nvGrpSpPr>
          <p:cNvPr id="24" name="组合 23"/>
          <p:cNvGrpSpPr/>
          <p:nvPr/>
        </p:nvGrpSpPr>
        <p:grpSpPr>
          <a:xfrm>
            <a:off x="7340962" y="4470481"/>
            <a:ext cx="3361083" cy="318909"/>
            <a:chOff x="1316190" y="1507861"/>
            <a:chExt cx="3361083" cy="318909"/>
          </a:xfrm>
        </p:grpSpPr>
        <p:sp>
          <p:nvSpPr>
            <p:cNvPr id="25" name="PA-矩形 91"/>
            <p:cNvSpPr/>
            <p:nvPr>
              <p:custDataLst>
                <p:tags r:id="rId8"/>
              </p:custDataLst>
            </p:nvPr>
          </p:nvSpPr>
          <p:spPr>
            <a:xfrm>
              <a:off x="1316190"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rPr>
                <a:t>互遮挡</a:t>
              </a:r>
              <a:endPar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endParaRPr>
            </a:p>
          </p:txBody>
        </p:sp>
        <p:sp>
          <p:nvSpPr>
            <p:cNvPr id="26" name="PA-矩形 91"/>
            <p:cNvSpPr/>
            <p:nvPr>
              <p:custDataLst>
                <p:tags r:id="rId9"/>
              </p:custDataLst>
            </p:nvPr>
          </p:nvSpPr>
          <p:spPr>
            <a:xfrm>
              <a:off x="2179525" y="1560588"/>
              <a:ext cx="761427" cy="255365"/>
            </a:xfrm>
            <a:prstGeom prst="roundRect">
              <a:avLst/>
            </a:prstGeom>
            <a:solidFill>
              <a:srgbClr val="1968B6">
                <a:alpha val="10000"/>
              </a:srgbClr>
            </a:solidFill>
            <a:ln w="12700" cap="flat" cmpd="sng" algn="ctr">
              <a:noFill/>
              <a:prstDash val="solid"/>
              <a:miter lim="800000"/>
            </a:ln>
            <a:effectLst/>
          </p:spPr>
          <p:txBody>
            <a:bodyPr lIns="0" rIns="0" rtlCol="0" anchor="ct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rPr>
                <a:t>完全遮挡</a:t>
              </a:r>
              <a:endPar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endParaRPr>
            </a:p>
          </p:txBody>
        </p:sp>
        <p:sp>
          <p:nvSpPr>
            <p:cNvPr id="27" name="PA-矩形 91"/>
            <p:cNvSpPr/>
            <p:nvPr>
              <p:custDataLst>
                <p:tags r:id="rId10"/>
              </p:custDataLst>
            </p:nvPr>
          </p:nvSpPr>
          <p:spPr>
            <a:xfrm>
              <a:off x="3042860"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algn="ctr"/>
              <a:endParaRPr lang="en-US" sz="1600">
                <a:solidFill>
                  <a:sysClr val="window" lastClr="FFFFFF"/>
                </a:solidFill>
                <a:latin typeface="阿里巴巴普惠体 2.0 55 Regular" charset="0"/>
              </a:endParaRPr>
            </a:p>
          </p:txBody>
        </p:sp>
        <p:sp>
          <p:nvSpPr>
            <p:cNvPr id="28" name="PA-矩形 91"/>
            <p:cNvSpPr/>
            <p:nvPr>
              <p:custDataLst>
                <p:tags r:id="rId11"/>
              </p:custDataLst>
            </p:nvPr>
          </p:nvSpPr>
          <p:spPr>
            <a:xfrm>
              <a:off x="3915846"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algn="ctr"/>
              <a:endParaRPr lang="en-US" sz="1600">
                <a:solidFill>
                  <a:sysClr val="window" lastClr="FFFFFF"/>
                </a:solidFill>
                <a:latin typeface="阿里巴巴普惠体 2.0 55 Regular" charset="0"/>
              </a:endParaRPr>
            </a:p>
          </p:txBody>
        </p:sp>
        <p:sp>
          <p:nvSpPr>
            <p:cNvPr id="29" name="文本框 28"/>
            <p:cNvSpPr txBox="1"/>
            <p:nvPr/>
          </p:nvSpPr>
          <p:spPr>
            <a:xfrm>
              <a:off x="3025654" y="1549771"/>
              <a:ext cx="792000" cy="276999"/>
            </a:xfrm>
            <a:prstGeom prst="rect">
              <a:avLst/>
            </a:prstGeom>
            <a:noFill/>
          </p:spPr>
          <p:txBody>
            <a:bodyPr wrap="square" lIns="0" rIns="0" anchor="ctr">
              <a:spAutoFit/>
            </a:bodyPr>
            <a:lstStyle/>
            <a:p>
              <a:pPr algn="ctr">
                <a:spcAft>
                  <a:spcPts val="0"/>
                </a:spcAft>
              </a:pPr>
              <a:r>
                <a:rPr lang="zh-CN" altLang="en-US" sz="1200">
                  <a:solidFill>
                    <a:sysClr val="windowText" lastClr="000000">
                      <a:lumMod val="85000"/>
                      <a:lumOff val="15000"/>
                    </a:sysClr>
                  </a:solidFill>
                  <a:latin typeface="阿里巴巴普惠体 2.0 55 Regular"/>
                  <a:ea typeface="阿里巴巴普惠体 2.0 55 Regular"/>
                </a:rPr>
                <a:t>长时遮挡</a:t>
              </a:r>
              <a:endParaRPr lang="zh-CN" altLang="en-US" sz="1200">
                <a:solidFill>
                  <a:sysClr val="windowText" lastClr="000000">
                    <a:lumMod val="85000"/>
                    <a:lumOff val="15000"/>
                  </a:sysClr>
                </a:solidFill>
                <a:latin typeface="阿里巴巴普惠体 2.0 55 Regular"/>
                <a:ea typeface="阿里巴巴普惠体 2.0 55 Regular"/>
              </a:endParaRPr>
            </a:p>
          </p:txBody>
        </p:sp>
        <p:sp>
          <p:nvSpPr>
            <p:cNvPr id="30" name="文本框 29"/>
            <p:cNvSpPr txBox="1"/>
            <p:nvPr/>
          </p:nvSpPr>
          <p:spPr>
            <a:xfrm>
              <a:off x="3991777" y="1507861"/>
              <a:ext cx="609564" cy="276999"/>
            </a:xfrm>
            <a:prstGeom prst="rect">
              <a:avLst/>
            </a:prstGeom>
            <a:noFill/>
          </p:spPr>
          <p:txBody>
            <a:bodyPr wrap="square" anchor="ctr">
              <a:spAutoFit/>
            </a:bodyPr>
            <a:lstStyle/>
            <a:p>
              <a:pPr algn="ctr">
                <a:spcAft>
                  <a:spcPts val="0"/>
                </a:spcAft>
              </a:pPr>
              <a:r>
                <a:rPr lang="en-US" altLang="zh-CN" sz="1200">
                  <a:solidFill>
                    <a:sysClr val="windowText" lastClr="000000">
                      <a:lumMod val="85000"/>
                      <a:lumOff val="15000"/>
                    </a:sysClr>
                  </a:solidFill>
                  <a:latin typeface="阿里巴巴普惠体 2.0 55 Regular"/>
                  <a:ea typeface="阿里巴巴普惠体 2.0 55 Regular"/>
                </a:rPr>
                <a:t>……</a:t>
              </a:r>
              <a:endParaRPr lang="zh-CN" altLang="en-US" sz="1200">
                <a:solidFill>
                  <a:sysClr val="windowText" lastClr="000000">
                    <a:lumMod val="85000"/>
                    <a:lumOff val="15000"/>
                  </a:sysClr>
                </a:solidFill>
                <a:latin typeface="阿里巴巴普惠体 2.0 55 Regular"/>
                <a:ea typeface="阿里巴巴普惠体 2.0 55 Regular"/>
              </a:endParaRPr>
            </a:p>
          </p:txBody>
        </p:sp>
      </p:grpSp>
      <p:grpSp>
        <p:nvGrpSpPr>
          <p:cNvPr id="31" name="组合 30"/>
          <p:cNvGrpSpPr/>
          <p:nvPr/>
        </p:nvGrpSpPr>
        <p:grpSpPr>
          <a:xfrm>
            <a:off x="6839878" y="5485116"/>
            <a:ext cx="4619323" cy="1193956"/>
            <a:chOff x="968676" y="2167364"/>
            <a:chExt cx="2520583" cy="941837"/>
          </a:xfrm>
        </p:grpSpPr>
        <p:sp>
          <p:nvSpPr>
            <p:cNvPr id="32" name="矩形 31"/>
            <p:cNvSpPr/>
            <p:nvPr/>
          </p:nvSpPr>
          <p:spPr>
            <a:xfrm>
              <a:off x="1069798" y="2456934"/>
              <a:ext cx="2318335" cy="652267"/>
            </a:xfrm>
            <a:prstGeom prst="rect">
              <a:avLst/>
            </a:prstGeom>
            <a:solidFill>
              <a:srgbClr val="1968B6">
                <a:lumMod val="20000"/>
                <a:lumOff val="80000"/>
              </a:srgbClr>
            </a:solidFill>
            <a:ln w="12700" cap="flat" cmpd="sng" algn="ctr">
              <a:solidFill>
                <a:srgbClr val="002060">
                  <a:shade val="50000"/>
                </a:srgbClr>
              </a:solidFill>
              <a:prstDash val="solid"/>
              <a:miter lim="800000"/>
            </a:ln>
            <a:effectLst>
              <a:softEdge rad="317500"/>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sp>
          <p:nvSpPr>
            <p:cNvPr id="33" name="矩形: 圆角 99"/>
            <p:cNvSpPr/>
            <p:nvPr/>
          </p:nvSpPr>
          <p:spPr>
            <a:xfrm>
              <a:off x="968676" y="2167364"/>
              <a:ext cx="2520583" cy="786113"/>
            </a:xfrm>
            <a:prstGeom prst="roundRect">
              <a:avLst>
                <a:gd name="adj" fmla="val 10114"/>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grpSp>
      <p:sp>
        <p:nvSpPr>
          <p:cNvPr id="34" name="文本框 33"/>
          <p:cNvSpPr txBox="1"/>
          <p:nvPr/>
        </p:nvSpPr>
        <p:spPr>
          <a:xfrm>
            <a:off x="7192562" y="6026124"/>
            <a:ext cx="3617388" cy="369332"/>
          </a:xfrm>
          <a:prstGeom prst="rect">
            <a:avLst/>
          </a:prstGeom>
          <a:noFill/>
        </p:spPr>
        <p:txBody>
          <a:bodyPr wrap="square" anchor="ctr">
            <a:spAutoFit/>
          </a:bodyPr>
          <a:lstStyle/>
          <a:p>
            <a:pPr algn="ctr">
              <a:spcAft>
                <a:spcPts val="0"/>
              </a:spcAft>
            </a:pPr>
            <a:r>
              <a:rPr lang="zh-CN" altLang="en-US" sz="1800" b="1" dirty="0">
                <a:solidFill>
                  <a:srgbClr val="1968B6"/>
                </a:solidFill>
                <a:latin typeface="阿里巴巴普惠体 2.0 55 Regular"/>
                <a:ea typeface="阿里巴巴普惠体 2.0 55 Regular"/>
              </a:rPr>
              <a:t>各种外部复杂对抗要素综合干扰</a:t>
            </a:r>
            <a:endParaRPr lang="zh-CN" altLang="en-US" sz="1800" b="1" dirty="0">
              <a:solidFill>
                <a:srgbClr val="1968B6"/>
              </a:solidFill>
              <a:latin typeface="阿里巴巴普惠体 2.0 55 Regular"/>
              <a:ea typeface="阿里巴巴普惠体 2.0 55 Regular"/>
            </a:endParaRPr>
          </a:p>
        </p:txBody>
      </p:sp>
      <p:grpSp>
        <p:nvGrpSpPr>
          <p:cNvPr id="35" name="组合 34"/>
          <p:cNvGrpSpPr/>
          <p:nvPr/>
        </p:nvGrpSpPr>
        <p:grpSpPr>
          <a:xfrm>
            <a:off x="7320715" y="5606681"/>
            <a:ext cx="3361083" cy="308092"/>
            <a:chOff x="1316190" y="1507861"/>
            <a:chExt cx="3361083" cy="308092"/>
          </a:xfrm>
        </p:grpSpPr>
        <p:sp>
          <p:nvSpPr>
            <p:cNvPr id="36" name="PA-矩形 91"/>
            <p:cNvSpPr/>
            <p:nvPr>
              <p:custDataLst>
                <p:tags r:id="rId12"/>
              </p:custDataLst>
            </p:nvPr>
          </p:nvSpPr>
          <p:spPr>
            <a:xfrm>
              <a:off x="1316190" y="1560588"/>
              <a:ext cx="761427" cy="255365"/>
            </a:xfrm>
            <a:prstGeom prst="roundRect">
              <a:avLst/>
            </a:prstGeom>
            <a:solidFill>
              <a:srgbClr val="1968B6">
                <a:alpha val="10000"/>
              </a:srgbClr>
            </a:solidFill>
            <a:ln w="12700" cap="flat" cmpd="sng" algn="ctr">
              <a:noFill/>
              <a:prstDash val="solid"/>
              <a:miter lim="800000"/>
            </a:ln>
            <a:effectLst/>
          </p:spPr>
          <p:txBody>
            <a:bodyPr lIns="0" rIns="0" rtlCol="0" anchor="ct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rPr>
                <a:t>光照</a:t>
              </a:r>
              <a:endParaRPr kumimoji="0" lang="zh-CN" altLang="en-US" sz="1200" b="0" i="0" u="none" strike="noStrike" kern="1200" cap="none" spc="0" normalizeH="0" baseline="0" noProof="0">
                <a:ln>
                  <a:noFill/>
                </a:ln>
                <a:solidFill>
                  <a:prstClr val="black">
                    <a:lumMod val="85000"/>
                    <a:lumOff val="15000"/>
                  </a:prstClr>
                </a:solidFill>
                <a:effectLst/>
                <a:uLnTx/>
                <a:uFillTx/>
                <a:latin typeface="阿里巴巴普惠体 2.0 55 Regular"/>
                <a:ea typeface="阿里巴巴普惠体 2.0 55 Regular"/>
              </a:endParaRPr>
            </a:p>
          </p:txBody>
        </p:sp>
        <p:sp>
          <p:nvSpPr>
            <p:cNvPr id="37" name="PA-矩形 91"/>
            <p:cNvSpPr/>
            <p:nvPr>
              <p:custDataLst>
                <p:tags r:id="rId13"/>
              </p:custDataLst>
            </p:nvPr>
          </p:nvSpPr>
          <p:spPr>
            <a:xfrm>
              <a:off x="2179525" y="1560588"/>
              <a:ext cx="761427" cy="255365"/>
            </a:xfrm>
            <a:prstGeom prst="roundRect">
              <a:avLst/>
            </a:prstGeom>
            <a:solidFill>
              <a:srgbClr val="1968B6">
                <a:alpha val="10000"/>
              </a:srgbClr>
            </a:solidFill>
            <a:ln w="12700" cap="flat" cmpd="sng" algn="ctr">
              <a:noFill/>
              <a:prstDash val="solid"/>
              <a:miter lim="800000"/>
            </a:ln>
            <a:effectLst/>
          </p:spPr>
          <p:txBody>
            <a:bodyPr lIns="0" rIns="0" rtlCol="0" anchor="ctr"/>
            <a:lstStyle/>
            <a:p>
              <a:pPr algn="ctr"/>
              <a:r>
                <a:rPr lang="zh-CN" altLang="en-US" sz="1200">
                  <a:solidFill>
                    <a:sysClr val="windowText" lastClr="000000">
                      <a:lumMod val="85000"/>
                      <a:lumOff val="15000"/>
                    </a:sysClr>
                  </a:solidFill>
                  <a:latin typeface="阿里巴巴普惠体 2.0 55 Regular"/>
                  <a:ea typeface="阿里巴巴普惠体 2.0 55 Regular" charset="0"/>
                </a:rPr>
                <a:t>分辨率</a:t>
              </a:r>
              <a:endParaRPr lang="zh-CN" altLang="en-US" sz="1200">
                <a:solidFill>
                  <a:sysClr val="windowText" lastClr="000000">
                    <a:lumMod val="85000"/>
                    <a:lumOff val="15000"/>
                  </a:sysClr>
                </a:solidFill>
                <a:latin typeface="阿里巴巴普惠体 2.0 55 Regular"/>
                <a:ea typeface="阿里巴巴普惠体 2.0 55 Regular"/>
              </a:endParaRPr>
            </a:p>
          </p:txBody>
        </p:sp>
        <p:sp>
          <p:nvSpPr>
            <p:cNvPr id="38" name="PA-矩形 91"/>
            <p:cNvSpPr/>
            <p:nvPr>
              <p:custDataLst>
                <p:tags r:id="rId14"/>
              </p:custDataLst>
            </p:nvPr>
          </p:nvSpPr>
          <p:spPr>
            <a:xfrm>
              <a:off x="3042860" y="1560588"/>
              <a:ext cx="761427" cy="255365"/>
            </a:xfrm>
            <a:prstGeom prst="roundRect">
              <a:avLst/>
            </a:prstGeom>
            <a:solidFill>
              <a:srgbClr val="1968B6">
                <a:alpha val="10000"/>
              </a:srgbClr>
            </a:solidFill>
            <a:ln w="12700" cap="flat" cmpd="sng" algn="ctr">
              <a:noFill/>
              <a:prstDash val="solid"/>
              <a:miter lim="800000"/>
            </a:ln>
            <a:effectLst/>
          </p:spPr>
          <p:txBody>
            <a:bodyPr lIns="0" rIns="0" rtlCol="0" anchor="ctr"/>
            <a:lstStyle/>
            <a:p>
              <a:pPr algn="ctr"/>
              <a:r>
                <a:rPr lang="zh-CN" altLang="en-US" sz="1200">
                  <a:solidFill>
                    <a:sysClr val="windowText" lastClr="000000">
                      <a:lumMod val="85000"/>
                      <a:lumOff val="15000"/>
                    </a:sysClr>
                  </a:solidFill>
                  <a:latin typeface="阿里巴巴普惠体 2.0 55 Regular"/>
                  <a:ea typeface="阿里巴巴普惠体 2.0 55 Regular" charset="0"/>
                </a:rPr>
                <a:t>模糊</a:t>
              </a:r>
              <a:r>
                <a:rPr lang="zh-CN" altLang="en-US" sz="1200">
                  <a:solidFill>
                    <a:sysClr val="windowText" lastClr="000000">
                      <a:lumMod val="85000"/>
                      <a:lumOff val="15000"/>
                    </a:sysClr>
                  </a:solidFill>
                  <a:latin typeface="阿里巴巴普惠体 2.0 55 Regular"/>
                  <a:ea typeface="阿里巴巴普惠体 2.0 55 Regular"/>
                </a:rPr>
                <a:t>噪声</a:t>
              </a:r>
              <a:endParaRPr lang="zh-CN" altLang="en-US" sz="1200">
                <a:solidFill>
                  <a:sysClr val="windowText" lastClr="000000">
                    <a:lumMod val="85000"/>
                    <a:lumOff val="15000"/>
                  </a:sysClr>
                </a:solidFill>
                <a:latin typeface="阿里巴巴普惠体 2.0 55 Regular"/>
                <a:ea typeface="阿里巴巴普惠体 2.0 55 Regular"/>
              </a:endParaRPr>
            </a:p>
          </p:txBody>
        </p:sp>
        <p:sp>
          <p:nvSpPr>
            <p:cNvPr id="39" name="PA-矩形 91"/>
            <p:cNvSpPr/>
            <p:nvPr>
              <p:custDataLst>
                <p:tags r:id="rId15"/>
              </p:custDataLst>
            </p:nvPr>
          </p:nvSpPr>
          <p:spPr>
            <a:xfrm>
              <a:off x="3915846"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algn="ctr"/>
              <a:endParaRPr lang="en-US" sz="1600">
                <a:solidFill>
                  <a:sysClr val="window" lastClr="FFFFFF"/>
                </a:solidFill>
                <a:latin typeface="阿里巴巴普惠体 2.0 55 Regular" charset="0"/>
              </a:endParaRPr>
            </a:p>
          </p:txBody>
        </p:sp>
        <p:sp>
          <p:nvSpPr>
            <p:cNvPr id="40" name="文本框 39"/>
            <p:cNvSpPr txBox="1"/>
            <p:nvPr/>
          </p:nvSpPr>
          <p:spPr>
            <a:xfrm>
              <a:off x="3991777" y="1507861"/>
              <a:ext cx="609564" cy="276999"/>
            </a:xfrm>
            <a:prstGeom prst="rect">
              <a:avLst/>
            </a:prstGeom>
            <a:noFill/>
          </p:spPr>
          <p:txBody>
            <a:bodyPr wrap="square" anchor="ctr">
              <a:spAutoFit/>
            </a:bodyPr>
            <a:lstStyle/>
            <a:p>
              <a:pPr algn="ctr">
                <a:spcAft>
                  <a:spcPts val="0"/>
                </a:spcAft>
              </a:pPr>
              <a:r>
                <a:rPr lang="en-US" altLang="zh-CN" sz="1200">
                  <a:solidFill>
                    <a:sysClr val="windowText" lastClr="000000">
                      <a:lumMod val="85000"/>
                      <a:lumOff val="15000"/>
                    </a:sysClr>
                  </a:solidFill>
                  <a:latin typeface="阿里巴巴普惠体 2.0 55 Regular"/>
                  <a:ea typeface="阿里巴巴普惠体 2.0 55 Regular"/>
                </a:rPr>
                <a:t>……</a:t>
              </a:r>
              <a:endParaRPr lang="zh-CN" altLang="en-US" sz="1200">
                <a:solidFill>
                  <a:sysClr val="windowText" lastClr="000000">
                    <a:lumMod val="85000"/>
                    <a:lumOff val="15000"/>
                  </a:sysClr>
                </a:solidFill>
                <a:latin typeface="阿里巴巴普惠体 2.0 55 Regular"/>
                <a:ea typeface="阿里巴巴普惠体 2.0 55 Regular"/>
              </a:endParaRPr>
            </a:p>
          </p:txBody>
        </p:sp>
      </p:grpSp>
      <p:cxnSp>
        <p:nvCxnSpPr>
          <p:cNvPr id="41" name="直接连接符 40"/>
          <p:cNvCxnSpPr/>
          <p:nvPr/>
        </p:nvCxnSpPr>
        <p:spPr>
          <a:xfrm>
            <a:off x="5980520" y="4317991"/>
            <a:ext cx="0" cy="2199660"/>
          </a:xfrm>
          <a:prstGeom prst="line">
            <a:avLst/>
          </a:prstGeom>
          <a:noFill/>
          <a:ln w="9525" cap="flat" cmpd="sng" algn="ctr">
            <a:solidFill>
              <a:srgbClr val="70AD47"/>
            </a:solidFill>
            <a:prstDash val="dash"/>
            <a:round/>
            <a:headEnd type="none" w="med" len="med"/>
            <a:tailEnd type="none" w="med" len="med"/>
          </a:ln>
          <a:effectLst/>
        </p:spPr>
      </p:cxnSp>
      <p:sp>
        <p:nvSpPr>
          <p:cNvPr id="42" name="文本框 41"/>
          <p:cNvSpPr txBox="1"/>
          <p:nvPr/>
        </p:nvSpPr>
        <p:spPr>
          <a:xfrm>
            <a:off x="242910" y="4747480"/>
            <a:ext cx="290919" cy="1497654"/>
          </a:xfrm>
          <a:prstGeom prst="rect">
            <a:avLst/>
          </a:prstGeom>
          <a:noFill/>
        </p:spPr>
        <p:txBody>
          <a:bodyPr wrap="square" rtlCol="0">
            <a:spAutoFit/>
          </a:bodyPr>
          <a:lstStyle/>
          <a:p>
            <a:pPr algn="l">
              <a:lnSpc>
                <a:spcPct val="130000"/>
              </a:lnSpc>
            </a:pPr>
            <a:r>
              <a:rPr lang="zh-CN" altLang="en-US" b="1" dirty="0">
                <a:solidFill>
                  <a:srgbClr val="C00000"/>
                </a:solidFill>
                <a:latin typeface="阿里巴巴普惠体 2.0 55 Regular"/>
                <a:ea typeface="阿里巴巴普惠体 2.0 55 Regular"/>
              </a:rPr>
              <a:t>内在致变</a:t>
            </a:r>
            <a:endParaRPr lang="zh-CN" altLang="en-US" b="1" dirty="0">
              <a:solidFill>
                <a:srgbClr val="C00000"/>
              </a:solidFill>
              <a:latin typeface="阿里巴巴普惠体 2.0 55 Regular"/>
              <a:ea typeface="阿里巴巴普惠体 2.0 55 Regular"/>
            </a:endParaRPr>
          </a:p>
        </p:txBody>
      </p:sp>
      <p:sp>
        <p:nvSpPr>
          <p:cNvPr id="43" name="文本框 42"/>
          <p:cNvSpPr txBox="1"/>
          <p:nvPr/>
        </p:nvSpPr>
        <p:spPr>
          <a:xfrm>
            <a:off x="6238612" y="4641371"/>
            <a:ext cx="290919" cy="1497654"/>
          </a:xfrm>
          <a:prstGeom prst="rect">
            <a:avLst/>
          </a:prstGeom>
          <a:noFill/>
        </p:spPr>
        <p:txBody>
          <a:bodyPr wrap="square" rtlCol="0">
            <a:spAutoFit/>
          </a:bodyPr>
          <a:lstStyle/>
          <a:p>
            <a:pPr algn="l">
              <a:lnSpc>
                <a:spcPct val="130000"/>
              </a:lnSpc>
            </a:pPr>
            <a:r>
              <a:rPr lang="zh-CN" altLang="en-US" b="1" dirty="0">
                <a:solidFill>
                  <a:srgbClr val="C00000"/>
                </a:solidFill>
                <a:latin typeface="阿里巴巴普惠体 2.0 55 Regular"/>
                <a:ea typeface="阿里巴巴普惠体 2.0 55 Regular"/>
              </a:rPr>
              <a:t>外在诱变</a:t>
            </a:r>
            <a:endParaRPr lang="zh-CN" altLang="en-US" b="1" dirty="0">
              <a:solidFill>
                <a:srgbClr val="C00000"/>
              </a:solidFill>
              <a:latin typeface="阿里巴巴普惠体 2.0 55 Regular"/>
              <a:ea typeface="阿里巴巴普惠体 2.0 55 Regular"/>
            </a:endParaRPr>
          </a:p>
        </p:txBody>
      </p:sp>
      <p:sp>
        <p:nvSpPr>
          <p:cNvPr id="44" name="文本框 43"/>
          <p:cNvSpPr txBox="1"/>
          <p:nvPr/>
        </p:nvSpPr>
        <p:spPr>
          <a:xfrm>
            <a:off x="150104" y="3964825"/>
            <a:ext cx="9904338" cy="369332"/>
          </a:xfrm>
          <a:prstGeom prst="rect">
            <a:avLst/>
          </a:prstGeom>
          <a:noFill/>
        </p:spPr>
        <p:txBody>
          <a:bodyPr wrap="square" anchor="ctr">
            <a:spAutoFit/>
          </a:bodyPr>
          <a:lstStyle/>
          <a:p>
            <a:pPr algn="just">
              <a:spcAft>
                <a:spcPts val="0"/>
              </a:spcAft>
            </a:pPr>
            <a:r>
              <a:rPr lang="zh-CN" altLang="en-US" b="1" dirty="0">
                <a:solidFill>
                  <a:srgbClr val="C00000"/>
                </a:solidFill>
                <a:latin typeface="阿里巴巴普惠体 2.0 55 Regular"/>
                <a:ea typeface="阿里巴巴普惠体 2.0 55 Regular"/>
              </a:rPr>
              <a:t>无约束条件下人像目标智能感知一直都面临诸多内在与外在因素挑战</a:t>
            </a:r>
            <a:endParaRPr lang="zh-CN" altLang="en-US" b="1" dirty="0">
              <a:solidFill>
                <a:srgbClr val="C00000"/>
              </a:solidFill>
              <a:latin typeface="阿里巴巴普惠体 2.0 55 Regular"/>
              <a:ea typeface="阿里巴巴普惠体 2.0 55 Regular"/>
            </a:endParaRPr>
          </a:p>
        </p:txBody>
      </p:sp>
      <p:grpSp>
        <p:nvGrpSpPr>
          <p:cNvPr id="66" name="组合 65"/>
          <p:cNvGrpSpPr/>
          <p:nvPr/>
        </p:nvGrpSpPr>
        <p:grpSpPr>
          <a:xfrm>
            <a:off x="838013" y="5517011"/>
            <a:ext cx="4619323" cy="1184661"/>
            <a:chOff x="5255843" y="1139385"/>
            <a:chExt cx="4619323" cy="1184661"/>
          </a:xfrm>
        </p:grpSpPr>
        <p:grpSp>
          <p:nvGrpSpPr>
            <p:cNvPr id="67" name="组合 66"/>
            <p:cNvGrpSpPr/>
            <p:nvPr/>
          </p:nvGrpSpPr>
          <p:grpSpPr>
            <a:xfrm>
              <a:off x="5255843" y="1139385"/>
              <a:ext cx="4619323" cy="1184661"/>
              <a:chOff x="968676" y="2167364"/>
              <a:chExt cx="2520583" cy="941837"/>
            </a:xfrm>
          </p:grpSpPr>
          <p:sp>
            <p:nvSpPr>
              <p:cNvPr id="68" name="矩形 67"/>
              <p:cNvSpPr/>
              <p:nvPr/>
            </p:nvSpPr>
            <p:spPr>
              <a:xfrm>
                <a:off x="1069798" y="2456934"/>
                <a:ext cx="2318335" cy="652267"/>
              </a:xfrm>
              <a:prstGeom prst="rect">
                <a:avLst/>
              </a:prstGeom>
              <a:solidFill>
                <a:srgbClr val="1968B6">
                  <a:lumMod val="20000"/>
                  <a:lumOff val="80000"/>
                </a:srgbClr>
              </a:solidFill>
              <a:ln w="12700" cap="flat" cmpd="sng" algn="ctr">
                <a:solidFill>
                  <a:srgbClr val="002060">
                    <a:shade val="50000"/>
                  </a:srgbClr>
                </a:solidFill>
                <a:prstDash val="solid"/>
                <a:miter lim="800000"/>
              </a:ln>
              <a:effectLst>
                <a:softEdge rad="317500"/>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sp>
            <p:nvSpPr>
              <p:cNvPr id="69" name="矩形: 圆角 17"/>
              <p:cNvSpPr/>
              <p:nvPr/>
            </p:nvSpPr>
            <p:spPr>
              <a:xfrm>
                <a:off x="968676" y="2167364"/>
                <a:ext cx="2520583" cy="786113"/>
              </a:xfrm>
              <a:prstGeom prst="roundRect">
                <a:avLst>
                  <a:gd name="adj" fmla="val 10114"/>
                </a:avLst>
              </a:prstGeom>
              <a:solidFill>
                <a:sysClr val="window" lastClr="FFFFFF"/>
              </a:solidFill>
              <a:ln w="3175" cap="flat" cmpd="sng" algn="ctr">
                <a:solidFill>
                  <a:sysClr val="window" lastClr="FFFFFF">
                    <a:lumMod val="85000"/>
                  </a:sysClr>
                </a:solidFill>
                <a:prstDash val="solid"/>
                <a:miter lim="800000"/>
              </a:ln>
              <a:effectLst/>
            </p:spPr>
            <p:txBody>
              <a:bodyPr rtlCol="0" anchor="ctr"/>
              <a:lstStyle/>
              <a:p>
                <a:pPr algn="ctr"/>
                <a:endParaRPr lang="zh-CN" altLang="en-US">
                  <a:solidFill>
                    <a:sysClr val="window" lastClr="FFFFFF"/>
                  </a:solidFill>
                  <a:latin typeface="阿里巴巴普惠体 2.0 55 Regular" charset="0"/>
                  <a:ea typeface="阿里巴巴普惠体 2.0 55 Regular" charset="0"/>
                </a:endParaRPr>
              </a:p>
            </p:txBody>
          </p:sp>
        </p:grpSp>
        <p:sp>
          <p:nvSpPr>
            <p:cNvPr id="70" name="文本框 69"/>
            <p:cNvSpPr txBox="1"/>
            <p:nvPr/>
          </p:nvSpPr>
          <p:spPr>
            <a:xfrm>
              <a:off x="5760667" y="1627412"/>
              <a:ext cx="3617388" cy="369332"/>
            </a:xfrm>
            <a:prstGeom prst="rect">
              <a:avLst/>
            </a:prstGeom>
            <a:noFill/>
          </p:spPr>
          <p:txBody>
            <a:bodyPr wrap="square" anchor="ctr">
              <a:spAutoFit/>
            </a:bodyPr>
            <a:lstStyle/>
            <a:p>
              <a:pPr algn="ctr">
                <a:spcAft>
                  <a:spcPts val="0"/>
                </a:spcAft>
              </a:pPr>
              <a:r>
                <a:rPr lang="zh-CN" altLang="en-US" b="1" dirty="0">
                  <a:solidFill>
                    <a:srgbClr val="1968B6"/>
                  </a:solidFill>
                  <a:latin typeface="阿里巴巴普惠体 2.0 55 Regular"/>
                  <a:ea typeface="阿里巴巴普惠体 2.0 55 Regular"/>
                </a:rPr>
                <a:t>各种内部诱变因素之间错综关联</a:t>
              </a:r>
              <a:endParaRPr lang="zh-CN" altLang="en-US" b="1" dirty="0">
                <a:solidFill>
                  <a:srgbClr val="1968B6"/>
                </a:solidFill>
                <a:latin typeface="阿里巴巴普惠体 2.0 55 Regular"/>
                <a:ea typeface="阿里巴巴普惠体 2.0 55 Regular"/>
              </a:endParaRPr>
            </a:p>
          </p:txBody>
        </p:sp>
        <p:grpSp>
          <p:nvGrpSpPr>
            <p:cNvPr id="71" name="组合 70"/>
            <p:cNvGrpSpPr/>
            <p:nvPr/>
          </p:nvGrpSpPr>
          <p:grpSpPr>
            <a:xfrm>
              <a:off x="5884963" y="1260951"/>
              <a:ext cx="3361083" cy="308092"/>
              <a:chOff x="1316190" y="1507861"/>
              <a:chExt cx="3361083" cy="308092"/>
            </a:xfrm>
          </p:grpSpPr>
          <p:sp>
            <p:nvSpPr>
              <p:cNvPr id="72" name="PA-矩形 91"/>
              <p:cNvSpPr/>
              <p:nvPr>
                <p:custDataLst>
                  <p:tags r:id="rId16"/>
                </p:custDataLst>
              </p:nvPr>
            </p:nvSpPr>
            <p:spPr>
              <a:xfrm>
                <a:off x="1316190"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algn="ctr"/>
                <a:r>
                  <a:rPr lang="zh-CN" altLang="en-US" sz="1200">
                    <a:solidFill>
                      <a:sysClr val="windowText" lastClr="000000"/>
                    </a:solidFill>
                    <a:latin typeface="阿里巴巴普惠体 2.0 55 Regular" charset="0"/>
                    <a:ea typeface="阿里巴巴普惠体 2.0 55 Regular" charset="0"/>
                  </a:rPr>
                  <a:t>性别</a:t>
                </a:r>
                <a:endParaRPr lang="en-US" sz="1200">
                  <a:solidFill>
                    <a:sysClr val="windowText" lastClr="000000"/>
                  </a:solidFill>
                  <a:latin typeface="阿里巴巴普惠体 2.0 55 Regular" charset="0"/>
                </a:endParaRPr>
              </a:p>
            </p:txBody>
          </p:sp>
          <p:sp>
            <p:nvSpPr>
              <p:cNvPr id="73" name="PA-矩形 91"/>
              <p:cNvSpPr/>
              <p:nvPr>
                <p:custDataLst>
                  <p:tags r:id="rId17"/>
                </p:custDataLst>
              </p:nvPr>
            </p:nvSpPr>
            <p:spPr>
              <a:xfrm>
                <a:off x="2179525"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algn="ctr"/>
                <a:r>
                  <a:rPr lang="zh-CN" altLang="en-US" sz="1200">
                    <a:solidFill>
                      <a:sysClr val="windowText" lastClr="000000"/>
                    </a:solidFill>
                    <a:latin typeface="阿里巴巴普惠体 2.0 55 Regular" charset="0"/>
                    <a:ea typeface="阿里巴巴普惠体 2.0 55 Regular" charset="0"/>
                  </a:rPr>
                  <a:t>年龄</a:t>
                </a:r>
                <a:endParaRPr lang="en-US" sz="1200">
                  <a:solidFill>
                    <a:sysClr val="windowText" lastClr="000000"/>
                  </a:solidFill>
                  <a:latin typeface="阿里巴巴普惠体 2.0 55 Regular" charset="0"/>
                </a:endParaRPr>
              </a:p>
            </p:txBody>
          </p:sp>
          <p:sp>
            <p:nvSpPr>
              <p:cNvPr id="74" name="PA-矩形 91"/>
              <p:cNvSpPr/>
              <p:nvPr>
                <p:custDataLst>
                  <p:tags r:id="rId18"/>
                </p:custDataLst>
              </p:nvPr>
            </p:nvSpPr>
            <p:spPr>
              <a:xfrm>
                <a:off x="3042860" y="1560588"/>
                <a:ext cx="761427" cy="255365"/>
              </a:xfrm>
              <a:prstGeom prst="roundRect">
                <a:avLst/>
              </a:prstGeom>
              <a:solidFill>
                <a:srgbClr val="1968B6">
                  <a:alpha val="10000"/>
                </a:srgbClr>
              </a:solidFill>
              <a:ln w="12700" cap="flat" cmpd="sng" algn="ctr">
                <a:noFill/>
                <a:prstDash val="solid"/>
                <a:miter lim="800000"/>
              </a:ln>
              <a:effectLst/>
            </p:spPr>
            <p:txBody>
              <a:bodyPr lIns="0" tIns="0" rIns="0" bIns="0" rtlCol="0" anchor="ctr"/>
              <a:lstStyle/>
              <a:p>
                <a:pPr algn="ctr"/>
                <a:r>
                  <a:rPr lang="zh-CN" altLang="en-US" sz="1200">
                    <a:solidFill>
                      <a:sysClr val="windowText" lastClr="000000"/>
                    </a:solidFill>
                    <a:latin typeface="阿里巴巴普惠体 2.0 55 Regular" charset="0"/>
                    <a:ea typeface="阿里巴巴普惠体 2.0 55 Regular" charset="0"/>
                  </a:rPr>
                  <a:t>种族</a:t>
                </a:r>
                <a:endParaRPr lang="en-US" sz="1200">
                  <a:solidFill>
                    <a:sysClr val="windowText" lastClr="000000"/>
                  </a:solidFill>
                  <a:latin typeface="阿里巴巴普惠体 2.0 55 Regular" charset="0"/>
                </a:endParaRPr>
              </a:p>
            </p:txBody>
          </p:sp>
          <p:sp>
            <p:nvSpPr>
              <p:cNvPr id="75" name="PA-矩形 91"/>
              <p:cNvSpPr/>
              <p:nvPr>
                <p:custDataLst>
                  <p:tags r:id="rId19"/>
                </p:custDataLst>
              </p:nvPr>
            </p:nvSpPr>
            <p:spPr>
              <a:xfrm>
                <a:off x="3915846" y="1560588"/>
                <a:ext cx="761427" cy="255365"/>
              </a:xfrm>
              <a:prstGeom prst="roundRect">
                <a:avLst/>
              </a:prstGeom>
              <a:solidFill>
                <a:srgbClr val="1968B6">
                  <a:alpha val="10000"/>
                </a:srgbClr>
              </a:solidFill>
              <a:ln w="12700" cap="flat" cmpd="sng" algn="ctr">
                <a:noFill/>
                <a:prstDash val="solid"/>
                <a:miter lim="800000"/>
              </a:ln>
              <a:effectLst/>
            </p:spPr>
            <p:txBody>
              <a:bodyPr rtlCol="0" anchor="ctr"/>
              <a:lstStyle/>
              <a:p>
                <a:pPr algn="ctr"/>
                <a:endParaRPr lang="en-US" sz="1600">
                  <a:solidFill>
                    <a:sysClr val="window" lastClr="FFFFFF"/>
                  </a:solidFill>
                  <a:latin typeface="阿里巴巴普惠体 2.0 55 Regular" charset="0"/>
                </a:endParaRPr>
              </a:p>
            </p:txBody>
          </p:sp>
          <p:sp>
            <p:nvSpPr>
              <p:cNvPr id="76" name="文本框 75"/>
              <p:cNvSpPr txBox="1"/>
              <p:nvPr/>
            </p:nvSpPr>
            <p:spPr>
              <a:xfrm>
                <a:off x="3991777" y="1507861"/>
                <a:ext cx="609564" cy="276999"/>
              </a:xfrm>
              <a:prstGeom prst="rect">
                <a:avLst/>
              </a:prstGeom>
              <a:noFill/>
            </p:spPr>
            <p:txBody>
              <a:bodyPr wrap="square" anchor="ctr">
                <a:spAutoFit/>
              </a:bodyPr>
              <a:lstStyle/>
              <a:p>
                <a:pPr algn="ctr">
                  <a:spcAft>
                    <a:spcPts val="0"/>
                  </a:spcAft>
                </a:pPr>
                <a:r>
                  <a:rPr lang="en-US" altLang="zh-CN" sz="1200">
                    <a:solidFill>
                      <a:sysClr val="windowText" lastClr="000000">
                        <a:lumMod val="85000"/>
                        <a:lumOff val="15000"/>
                      </a:sysClr>
                    </a:solidFill>
                    <a:latin typeface="阿里巴巴普惠体 2.0 55 Regular"/>
                    <a:ea typeface="阿里巴巴普惠体 2.0 55 Regular"/>
                  </a:rPr>
                  <a:t>……</a:t>
                </a:r>
                <a:endParaRPr lang="zh-CN" altLang="en-US" sz="1200">
                  <a:solidFill>
                    <a:sysClr val="windowText" lastClr="000000">
                      <a:lumMod val="85000"/>
                      <a:lumOff val="15000"/>
                    </a:sysClr>
                  </a:solidFill>
                  <a:latin typeface="阿里巴巴普惠体 2.0 55 Regular"/>
                  <a:ea typeface="阿里巴巴普惠体 2.0 55 Regular"/>
                </a:endParaRPr>
              </a:p>
            </p:txBody>
          </p:sp>
        </p:grpSp>
      </p:grpSp>
    </p:spTree>
    <p:custDataLst>
      <p:tags r:id="rId20"/>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后续</a:t>
            </a:r>
            <a:r>
              <a:rPr lang="zh-CN" altLang="en-US" sz="3200" b="1" dirty="0"/>
              <a:t>研究</a:t>
            </a:r>
            <a:endParaRPr lang="zh-CN" altLang="en-US" sz="3200" b="1" dirty="0"/>
          </a:p>
        </p:txBody>
      </p:sp>
      <p:pic>
        <p:nvPicPr>
          <p:cNvPr id="4" name="图片 3"/>
          <p:cNvPicPr>
            <a:picLocks noChangeAspect="1"/>
          </p:cNvPicPr>
          <p:nvPr/>
        </p:nvPicPr>
        <p:blipFill>
          <a:blip r:embed="rId2"/>
          <a:stretch>
            <a:fillRect/>
          </a:stretch>
        </p:blipFill>
        <p:spPr>
          <a:xfrm>
            <a:off x="817880" y="1593215"/>
            <a:ext cx="8201660" cy="4657090"/>
          </a:xfrm>
          <a:prstGeom prst="rect">
            <a:avLst/>
          </a:prstGeom>
        </p:spPr>
      </p:pic>
      <p:sp>
        <p:nvSpPr>
          <p:cNvPr id="27" name="TextBox 1"/>
          <p:cNvSpPr txBox="1"/>
          <p:nvPr>
            <p:custDataLst>
              <p:tags r:id="rId3"/>
            </p:custDataLst>
          </p:nvPr>
        </p:nvSpPr>
        <p:spPr>
          <a:xfrm>
            <a:off x="-247650" y="82296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a:t>
            </a:r>
            <a:r>
              <a:rPr lang="en-US" altLang="zh-CN" sz="3000" kern="1700" dirty="0">
                <a:latin typeface="微软雅黑" panose="020B0503020204020204" charset="-122"/>
                <a:ea typeface="微软雅黑" panose="020B0503020204020204" charset="-122"/>
              </a:rPr>
              <a:t>text-to-motion</a:t>
            </a:r>
            <a:endParaRPr lang="en-US" altLang="zh-CN" sz="3000" kern="1700" dirty="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后续</a:t>
            </a:r>
            <a:r>
              <a:rPr lang="zh-CN" altLang="en-US" sz="3200" b="1" dirty="0"/>
              <a:t>研究</a:t>
            </a:r>
            <a:endParaRPr lang="zh-CN" altLang="en-US" sz="3200" b="1" dirty="0"/>
          </a:p>
        </p:txBody>
      </p:sp>
      <p:pic>
        <p:nvPicPr>
          <p:cNvPr id="3" name="图片 2"/>
          <p:cNvPicPr>
            <a:picLocks noChangeAspect="1"/>
          </p:cNvPicPr>
          <p:nvPr/>
        </p:nvPicPr>
        <p:blipFill>
          <a:blip r:embed="rId2"/>
          <a:stretch>
            <a:fillRect/>
          </a:stretch>
        </p:blipFill>
        <p:spPr>
          <a:xfrm>
            <a:off x="1177290" y="1702435"/>
            <a:ext cx="8807450" cy="4478020"/>
          </a:xfrm>
          <a:prstGeom prst="rect">
            <a:avLst/>
          </a:prstGeom>
        </p:spPr>
      </p:pic>
      <p:sp>
        <p:nvSpPr>
          <p:cNvPr id="27" name="TextBox 1"/>
          <p:cNvSpPr txBox="1"/>
          <p:nvPr>
            <p:custDataLst>
              <p:tags r:id="rId3"/>
            </p:custDataLst>
          </p:nvPr>
        </p:nvSpPr>
        <p:spPr>
          <a:xfrm>
            <a:off x="-247650" y="82296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atin typeface="微软雅黑" panose="020B0503020204020204" charset="-122"/>
                <a:ea typeface="微软雅黑" panose="020B0503020204020204" charset="-122"/>
              </a:rPr>
              <a:t> 4D Avatar</a:t>
            </a:r>
            <a:endParaRPr lang="en-US" altLang="zh-CN" sz="3000" kern="1700" dirty="0">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4"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dirty="0"/>
              <a:t> </a:t>
            </a:r>
            <a:r>
              <a:rPr lang="zh-CN" altLang="en-US" sz="3200" b="1" dirty="0"/>
              <a:t>研究背景</a:t>
            </a:r>
            <a:endParaRPr lang="zh-CN" altLang="en-US" sz="3200" b="1" dirty="0"/>
          </a:p>
        </p:txBody>
      </p:sp>
      <p:sp>
        <p:nvSpPr>
          <p:cNvPr id="3" name="灯片编号占位符 1"/>
          <p:cNvSpPr>
            <a:spLocks noGrp="1"/>
          </p:cNvSpPr>
          <p:nvPr/>
        </p:nvSpPr>
        <p:spPr>
          <a:xfrm>
            <a:off x="6581775" y="6009640"/>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z="675" smtClean="0"/>
            </a:fld>
            <a:endParaRPr lang="en-US" sz="675"/>
          </a:p>
        </p:txBody>
      </p:sp>
      <p:sp>
        <p:nvSpPr>
          <p:cNvPr id="5" name="TextBox 1"/>
          <p:cNvSpPr txBox="1"/>
          <p:nvPr>
            <p:custDataLst>
              <p:tags r:id="rId2"/>
            </p:custDataLst>
          </p:nvPr>
        </p:nvSpPr>
        <p:spPr>
          <a:xfrm>
            <a:off x="-274320" y="931545"/>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多人场景下</a:t>
            </a:r>
            <a:r>
              <a:rPr lang="zh-CN" altLang="en-US" sz="3000" kern="1700" dirty="0">
                <a:ln w="1905"/>
                <a:latin typeface="微软雅黑" panose="020B0503020204020204" charset="-122"/>
                <a:ea typeface="微软雅黑" panose="020B0503020204020204" charset="-122"/>
              </a:rPr>
              <a:t>的单阶段人体实例感知</a:t>
            </a:r>
            <a:r>
              <a:rPr lang="zh-CN" altLang="en-US" sz="3000" kern="1700" dirty="0">
                <a:ln w="1905"/>
                <a:latin typeface="微软雅黑" panose="020B0503020204020204" charset="-122"/>
                <a:ea typeface="微软雅黑" panose="020B0503020204020204" charset="-122"/>
              </a:rPr>
              <a:t>框架</a:t>
            </a:r>
            <a:endParaRPr lang="zh-CN" altLang="en-US" sz="3000" kern="1700" dirty="0">
              <a:ln w="1905"/>
              <a:latin typeface="微软雅黑" panose="020B0503020204020204" charset="-122"/>
              <a:ea typeface="微软雅黑" panose="020B0503020204020204" charset="-122"/>
            </a:endParaRPr>
          </a:p>
        </p:txBody>
      </p:sp>
      <p:pic>
        <p:nvPicPr>
          <p:cNvPr id="6" name="图片 5"/>
          <p:cNvPicPr>
            <a:picLocks noChangeAspect="1"/>
          </p:cNvPicPr>
          <p:nvPr>
            <p:custDataLst>
              <p:tags r:id="rId3"/>
            </p:custDataLst>
          </p:nvPr>
        </p:nvPicPr>
        <p:blipFill>
          <a:blip r:embed="rId4"/>
          <a:stretch>
            <a:fillRect/>
          </a:stretch>
        </p:blipFill>
        <p:spPr>
          <a:xfrm>
            <a:off x="191770" y="1774190"/>
            <a:ext cx="4341495" cy="2261235"/>
          </a:xfrm>
          <a:prstGeom prst="rect">
            <a:avLst/>
          </a:prstGeom>
          <a:ln w="12700" cmpd="sng">
            <a:solidFill>
              <a:srgbClr val="4472C4">
                <a:shade val="50000"/>
              </a:srgbClr>
            </a:solidFill>
            <a:prstDash val="solid"/>
          </a:ln>
        </p:spPr>
      </p:pic>
      <p:pic>
        <p:nvPicPr>
          <p:cNvPr id="10" name="图片 9"/>
          <p:cNvPicPr>
            <a:picLocks noChangeAspect="1"/>
          </p:cNvPicPr>
          <p:nvPr>
            <p:custDataLst>
              <p:tags r:id="rId5"/>
            </p:custDataLst>
          </p:nvPr>
        </p:nvPicPr>
        <p:blipFill>
          <a:blip r:embed="rId6"/>
          <a:stretch>
            <a:fillRect/>
          </a:stretch>
        </p:blipFill>
        <p:spPr>
          <a:xfrm>
            <a:off x="4645025" y="1783715"/>
            <a:ext cx="4507865" cy="2228850"/>
          </a:xfrm>
          <a:prstGeom prst="rect">
            <a:avLst/>
          </a:prstGeom>
          <a:ln w="12700" cmpd="sng">
            <a:solidFill>
              <a:srgbClr val="4472C4">
                <a:shade val="50000"/>
              </a:srgbClr>
            </a:solidFill>
            <a:prstDash val="solid"/>
          </a:ln>
        </p:spPr>
      </p:pic>
      <p:pic>
        <p:nvPicPr>
          <p:cNvPr id="2097160" name="图片 1" descr="upload_post_object_v2_1877602046"/>
          <p:cNvPicPr>
            <a:picLocks noChangeAspect="1"/>
          </p:cNvPicPr>
          <p:nvPr>
            <p:custDataLst>
              <p:tags r:id="rId7"/>
            </p:custDataLst>
          </p:nvPr>
        </p:nvPicPr>
        <p:blipFill>
          <a:blip r:embed="rId8"/>
          <a:stretch>
            <a:fillRect/>
          </a:stretch>
        </p:blipFill>
        <p:spPr>
          <a:xfrm>
            <a:off x="192405" y="4196080"/>
            <a:ext cx="4340860" cy="2016760"/>
          </a:xfrm>
          <a:prstGeom prst="rect">
            <a:avLst/>
          </a:prstGeom>
          <a:ln w="12700" cmpd="sng">
            <a:solidFill>
              <a:srgbClr val="4472C4">
                <a:shade val="50000"/>
              </a:srgbClr>
            </a:solidFill>
            <a:prstDash val="solid"/>
          </a:ln>
        </p:spPr>
      </p:pic>
      <p:pic>
        <p:nvPicPr>
          <p:cNvPr id="11" name="图片 10"/>
          <p:cNvPicPr>
            <a:picLocks noChangeAspect="1"/>
          </p:cNvPicPr>
          <p:nvPr>
            <p:custDataLst>
              <p:tags r:id="rId9"/>
            </p:custDataLst>
          </p:nvPr>
        </p:nvPicPr>
        <p:blipFill rotWithShape="1">
          <a:blip r:embed="rId10"/>
          <a:srcRect l="-50"/>
          <a:stretch>
            <a:fillRect/>
          </a:stretch>
        </p:blipFill>
        <p:spPr>
          <a:xfrm>
            <a:off x="4644390" y="4196715"/>
            <a:ext cx="4508500" cy="2017395"/>
          </a:xfrm>
          <a:prstGeom prst="rect">
            <a:avLst/>
          </a:prstGeom>
          <a:ln w="12700" cmpd="sng">
            <a:solidFill>
              <a:srgbClr val="4472C4">
                <a:shade val="50000"/>
              </a:srgbClr>
            </a:solidFill>
            <a:prstDash val="solid"/>
          </a:ln>
        </p:spPr>
      </p:pic>
    </p:spTree>
    <p:custDataLst>
      <p:tags r:id="rId1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6" name="TextBox 5"/>
          <p:cNvSpPr txBox="1"/>
          <p:nvPr/>
        </p:nvSpPr>
        <p:spPr>
          <a:xfrm>
            <a:off x="927582" y="1363583"/>
            <a:ext cx="8006233" cy="4707890"/>
          </a:xfrm>
          <a:prstGeom prst="rect">
            <a:avLst/>
          </a:prstGeom>
          <a:noFill/>
        </p:spPr>
        <p:txBody>
          <a:bodyPr wrap="square" rtlCol="0">
            <a:spAutoFit/>
          </a:bodyPr>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ja-JP" altLang="en-US" sz="3000" b="1">
                <a:solidFill>
                  <a:schemeClr val="tx1"/>
                </a:solidFill>
                <a:latin typeface="微软雅黑" panose="020B0503020204020204" charset="-122"/>
                <a:ea typeface="微软雅黑" panose="020B0503020204020204" charset="-122"/>
                <a:sym typeface="+mn-ea"/>
              </a:rPr>
              <a:t>研究</a:t>
            </a:r>
            <a:r>
              <a:rPr lang="zh-CN" altLang="ja-JP" sz="3000" b="1">
                <a:solidFill>
                  <a:schemeClr val="tx1"/>
                </a:solidFill>
                <a:latin typeface="微软雅黑" panose="020B0503020204020204" charset="-122"/>
                <a:ea typeface="微软雅黑" panose="020B0503020204020204" charset="-122"/>
                <a:sym typeface="+mn-ea"/>
              </a:rPr>
              <a:t>背景</a:t>
            </a:r>
            <a:endParaRPr lang="zh-CN" altLang="ja-JP" sz="3000" b="1">
              <a:solidFill>
                <a:schemeClr val="tx1"/>
              </a:solidFill>
              <a:latin typeface="微软雅黑" panose="020B0503020204020204" charset="-122"/>
              <a:ea typeface="微软雅黑" panose="020B0503020204020204" charset="-122"/>
              <a:sym typeface="+mn-ea"/>
            </a:endParaRPr>
          </a:p>
          <a:p>
            <a:pPr marL="285750" indent="-285750">
              <a:lnSpc>
                <a:spcPct val="200000"/>
              </a:lnSpc>
              <a:buFont typeface="Wingdings" panose="05000000000000000000" pitchFamily="2" charset="2"/>
              <a:buChar char="§"/>
            </a:pPr>
            <a:r>
              <a:rPr lang="en-US" altLang="zh-CN" sz="3000" b="1" dirty="0">
                <a:latin typeface="微软雅黑" panose="020B0503020204020204" charset="-122"/>
                <a:ea typeface="微软雅黑" panose="020B0503020204020204" charset="-122"/>
                <a:sym typeface="+mn-ea"/>
              </a:rPr>
              <a:t>  </a:t>
            </a:r>
            <a:r>
              <a:rPr lang="zh-CN" altLang="en-US" sz="3000" b="1" dirty="0">
                <a:solidFill>
                  <a:srgbClr val="C00000"/>
                </a:solidFill>
                <a:latin typeface="微软雅黑" panose="020B0503020204020204" charset="-122"/>
                <a:ea typeface="微软雅黑" panose="020B0503020204020204" charset="-122"/>
                <a:sym typeface="+mn-ea"/>
              </a:rPr>
              <a:t>UniParser 多人人体解析算法</a:t>
            </a:r>
            <a:endParaRPr lang="en-SG" altLang="ja-JP"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b="1" dirty="0">
                <a:solidFill>
                  <a:schemeClr val="tx1"/>
                </a:solidFill>
                <a:latin typeface="微软雅黑" panose="020B0503020204020204" charset="-122"/>
                <a:ea typeface="微软雅黑" panose="020B0503020204020204" charset="-122"/>
              </a:rPr>
              <a:t>  </a:t>
            </a:r>
            <a:r>
              <a:rPr lang="zh-CN" altLang="en-US" sz="3000" b="1" dirty="0">
                <a:latin typeface="微软雅黑" panose="020B0503020204020204" charset="-122"/>
                <a:ea typeface="微软雅黑" panose="020B0503020204020204" charset="-122"/>
              </a:rPr>
              <a:t>单阶段人体姿态估计算法</a:t>
            </a:r>
            <a:endParaRPr lang="en-SG" altLang="zh-CN" sz="3000" spc="-120"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zh-CN" altLang="en-US" sz="3000" dirty="0">
                <a:solidFill>
                  <a:schemeClr val="tx1"/>
                </a:solidFill>
                <a:latin typeface="微软雅黑" panose="020B0503020204020204" charset="-122"/>
                <a:ea typeface="微软雅黑" panose="020B0503020204020204" charset="-122"/>
              </a:rPr>
              <a:t> </a:t>
            </a:r>
            <a:r>
              <a:rPr lang="en-US" altLang="zh-CN" sz="3000"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人体姿态序列优化算法</a:t>
            </a:r>
            <a:endParaRPr lang="en-US" altLang="zh-CN" sz="3000" b="1" dirty="0">
              <a:solidFill>
                <a:schemeClr val="tx1"/>
              </a:solidFill>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
            </a:pPr>
            <a:r>
              <a:rPr lang="en-US" altLang="zh-CN" sz="3000" b="1" dirty="0">
                <a:solidFill>
                  <a:schemeClr val="tx1"/>
                </a:solidFill>
                <a:latin typeface="微软雅黑" panose="020B0503020204020204" charset="-122"/>
                <a:ea typeface="微软雅黑" panose="020B0503020204020204" charset="-122"/>
              </a:rPr>
              <a:t>  </a:t>
            </a:r>
            <a:r>
              <a:rPr lang="zh-CN" altLang="en-US" sz="3000" b="1" dirty="0">
                <a:solidFill>
                  <a:schemeClr val="tx1"/>
                </a:solidFill>
                <a:latin typeface="微软雅黑" panose="020B0503020204020204" charset="-122"/>
                <a:ea typeface="微软雅黑" panose="020B0503020204020204" charset="-122"/>
              </a:rPr>
              <a:t>后续研究</a:t>
            </a:r>
            <a:endParaRPr lang="zh-CN" altLang="en-US" sz="3000" b="1" dirty="0">
              <a:solidFill>
                <a:schemeClr val="tx1"/>
              </a:solidFill>
              <a:latin typeface="微软雅黑" panose="020B0503020204020204" charset="-122"/>
              <a:ea typeface="微软雅黑" panose="020B0503020204020204" charset="-122"/>
            </a:endParaRPr>
          </a:p>
        </p:txBody>
      </p:sp>
      <p:cxnSp>
        <p:nvCxnSpPr>
          <p:cNvPr id="3" name="直接连接符 2"/>
          <p:cNvCxnSpPr/>
          <p:nvPr/>
        </p:nvCxnSpPr>
        <p:spPr>
          <a:xfrm flipV="1">
            <a:off x="130810" y="1004570"/>
            <a:ext cx="8949055" cy="8890"/>
          </a:xfrm>
          <a:prstGeom prst="line">
            <a:avLst/>
          </a:prstGeom>
          <a:ln w="38100">
            <a:solidFill>
              <a:schemeClr val="tx1"/>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3974465" y="355600"/>
            <a:ext cx="1803400" cy="583565"/>
          </a:xfrm>
          <a:prstGeom prst="rect">
            <a:avLst/>
          </a:prstGeom>
          <a:noFill/>
        </p:spPr>
        <p:txBody>
          <a:bodyPr wrap="square" rtlCol="0">
            <a:spAutoFit/>
          </a:bodyPr>
          <a:p>
            <a:pPr algn="ctr"/>
            <a:r>
              <a:rPr lang="zh-CN" altLang="en-US" sz="3200" b="1"/>
              <a:t>目录</a:t>
            </a:r>
            <a:endParaRPr lang="zh-CN" altLang="en-US" sz="2800" b="1"/>
          </a:p>
        </p:txBody>
      </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109855"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动机</a:t>
            </a:r>
            <a:endParaRPr lang="zh-CN" altLang="en-US" sz="3000" kern="1700" dirty="0">
              <a:ln w="1905"/>
              <a:latin typeface="微软雅黑" panose="020B0503020204020204" charset="-122"/>
              <a:ea typeface="微软雅黑" panose="020B0503020204020204" charset="-122"/>
            </a:endParaRPr>
          </a:p>
        </p:txBody>
      </p:sp>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3200" b="1" dirty="0"/>
              <a:t>UniParser 多人人体解析算法</a:t>
            </a:r>
            <a:endParaRPr sz="3200" b="1" dirty="0"/>
          </a:p>
        </p:txBody>
      </p:sp>
      <p:sp>
        <p:nvSpPr>
          <p:cNvPr id="11" name="文本框 10"/>
          <p:cNvSpPr txBox="1"/>
          <p:nvPr/>
        </p:nvSpPr>
        <p:spPr>
          <a:xfrm>
            <a:off x="73025" y="5919470"/>
            <a:ext cx="12055475" cy="583565"/>
          </a:xfrm>
          <a:prstGeom prst="rect">
            <a:avLst/>
          </a:prstGeom>
          <a:noFill/>
        </p:spPr>
        <p:txBody>
          <a:bodyPr wrap="square" rtlCol="0" anchor="t">
            <a:spAutoFit/>
          </a:bodyPr>
          <a:p>
            <a:r>
              <a:rPr lang="en-US" altLang="zh-CN" sz="1600">
                <a:solidFill>
                  <a:schemeClr val="bg1">
                    <a:lumMod val="65000"/>
                  </a:schemeClr>
                </a:solidFill>
                <a:latin typeface="Times New Roman" panose="02020603050405020304" pitchFamily="18" charset="0"/>
                <a:cs typeface="Times New Roman" panose="02020603050405020304" pitchFamily="18" charset="0"/>
              </a:rPr>
              <a:t>J. Chu</a:t>
            </a:r>
            <a:r>
              <a:rPr lang="zh-CN" altLang="en-US" sz="1600">
                <a:solidFill>
                  <a:schemeClr val="bg1">
                    <a:lumMod val="65000"/>
                  </a:schemeClr>
                </a:solidFill>
                <a:latin typeface="Times New Roman" panose="02020603050405020304" pitchFamily="18" charset="0"/>
                <a:cs typeface="Times New Roman" panose="02020603050405020304" pitchFamily="18" charset="0"/>
              </a:rPr>
              <a:t>, L. Jin, </a:t>
            </a:r>
            <a:r>
              <a:rPr lang="en-US" altLang="zh-CN" sz="1600">
                <a:solidFill>
                  <a:schemeClr val="bg1">
                    <a:lumMod val="65000"/>
                  </a:schemeClr>
                </a:solidFill>
                <a:latin typeface="Times New Roman" panose="02020603050405020304" pitchFamily="18" charset="0"/>
                <a:cs typeface="Times New Roman" panose="02020603050405020304" pitchFamily="18" charset="0"/>
              </a:rPr>
              <a:t>Y</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Teng</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J</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Li</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Y. Wei, Z. Wang, J. Xing et.al.</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UniParser: Multi-Human Parsing with</a:t>
            </a:r>
            <a:r>
              <a:rPr 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Unified Correlation Representation Learning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in </a:t>
            </a:r>
            <a:r>
              <a:rPr lang="en-US" altLang="zh-CN" sz="1600">
                <a:solidFill>
                  <a:schemeClr val="bg1">
                    <a:lumMod val="65000"/>
                  </a:schemeClr>
                </a:solidFill>
                <a:latin typeface="Times New Roman" panose="02020603050405020304" pitchFamily="18" charset="0"/>
                <a:cs typeface="Times New Roman" panose="02020603050405020304" pitchFamily="18" charset="0"/>
              </a:rPr>
              <a:t>IEEE Transactions on Image Processing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202</a:t>
            </a:r>
            <a:r>
              <a:rPr lang="en-US" altLang="zh-CN" sz="1600">
                <a:solidFill>
                  <a:schemeClr val="bg1">
                    <a:lumMod val="65000"/>
                  </a:schemeClr>
                </a:solidFill>
                <a:latin typeface="Times New Roman" panose="02020603050405020304" pitchFamily="18" charset="0"/>
                <a:cs typeface="Times New Roman" panose="02020603050405020304" pitchFamily="18" charset="0"/>
              </a:rPr>
              <a:t>4, Early Access.</a:t>
            </a:r>
            <a:endParaRPr lang="en-US" altLang="zh-CN"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2176145" y="2127250"/>
            <a:ext cx="6823075" cy="3795395"/>
          </a:xfrm>
          <a:prstGeom prst="rect">
            <a:avLst/>
          </a:prstGeom>
        </p:spPr>
      </p:pic>
      <p:sp>
        <p:nvSpPr>
          <p:cNvPr id="14" name="TextBox 1"/>
          <p:cNvSpPr txBox="1"/>
          <p:nvPr>
            <p:custDataLst>
              <p:tags r:id="rId4"/>
            </p:custDataLst>
          </p:nvPr>
        </p:nvSpPr>
        <p:spPr>
          <a:xfrm>
            <a:off x="116205" y="1475740"/>
            <a:ext cx="10423525"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en-US" altLang="zh-CN" sz="2400" kern="1700" dirty="0">
                <a:ln w="1905"/>
                <a:latin typeface="Times New Roman" panose="02020603050405020304" pitchFamily="18" charset="0"/>
                <a:ea typeface="微软雅黑" panose="020B0503020204020204" charset="-122"/>
                <a:cs typeface="Times New Roman" panose="02020603050405020304" pitchFamily="18" charset="0"/>
              </a:rPr>
              <a:t>Instance</a:t>
            </a:r>
            <a:r>
              <a:rPr lang="zh-CN" altLang="en-US" sz="2400" kern="1700" dirty="0">
                <a:ln w="1905"/>
                <a:latin typeface="微软雅黑" panose="020B0503020204020204" charset="-122"/>
                <a:ea typeface="微软雅黑" panose="020B0503020204020204" charset="-122"/>
              </a:rPr>
              <a:t>信息和</a:t>
            </a:r>
            <a:r>
              <a:rPr lang="en-US" altLang="zh-CN" sz="2400" kern="1700" dirty="0">
                <a:ln w="1905"/>
                <a:latin typeface="Times New Roman" panose="02020603050405020304" pitchFamily="18" charset="0"/>
                <a:ea typeface="微软雅黑" panose="020B0503020204020204" charset="-122"/>
                <a:cs typeface="Times New Roman" panose="02020603050405020304" pitchFamily="18" charset="0"/>
              </a:rPr>
              <a:t>Category</a:t>
            </a:r>
            <a:r>
              <a:rPr lang="zh-CN" altLang="en-US" sz="2400" kern="1700" dirty="0">
                <a:ln w="1905"/>
                <a:latin typeface="微软雅黑" panose="020B0503020204020204" charset="-122"/>
                <a:ea typeface="微软雅黑" panose="020B0503020204020204" charset="-122"/>
              </a:rPr>
              <a:t>信息分开处理，从而导致低效率和冗余的处理</a:t>
            </a:r>
            <a:r>
              <a:rPr lang="zh-CN" altLang="en-US" sz="2400" kern="1700" dirty="0">
                <a:ln w="1905"/>
                <a:latin typeface="微软雅黑" panose="020B0503020204020204" charset="-122"/>
                <a:ea typeface="微软雅黑" panose="020B0503020204020204" charset="-122"/>
              </a:rPr>
              <a:t>流程。</a:t>
            </a:r>
            <a:endParaRPr lang="zh-CN" altLang="en-US" sz="2400" kern="1700" dirty="0">
              <a:ln w="1905"/>
              <a:latin typeface="微软雅黑" panose="020B0503020204020204" charset="-122"/>
              <a:ea typeface="微软雅黑" panose="020B0503020204020204" charset="-122"/>
            </a:endParaRPr>
          </a:p>
        </p:txBody>
      </p:sp>
    </p:spTree>
    <p:custDataLst>
      <p:tags r:id="rId5"/>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385445"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F</a:t>
            </a:r>
            <a:r>
              <a:rPr lang="en-US" altLang="zh-CN" sz="3000" kern="1700" dirty="0">
                <a:ln w="1905"/>
                <a:latin typeface="微软雅黑" panose="020B0503020204020204" charset="-122"/>
                <a:ea typeface="微软雅黑" panose="020B0503020204020204" charset="-122"/>
              </a:rPr>
              <a:t>ramework</a:t>
            </a:r>
            <a:endParaRPr lang="en-US" altLang="zh-CN" sz="3000" kern="1700" dirty="0">
              <a:ln w="1905"/>
              <a:latin typeface="微软雅黑" panose="020B0503020204020204" charset="-122"/>
              <a:ea typeface="微软雅黑" panose="020B0503020204020204" charset="-122"/>
            </a:endParaRPr>
          </a:p>
        </p:txBody>
      </p:sp>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3200" b="1" dirty="0"/>
              <a:t>UniParser 多人人体解析算法</a:t>
            </a:r>
            <a:endParaRPr sz="3200" b="1" dirty="0"/>
          </a:p>
        </p:txBody>
      </p:sp>
      <p:sp>
        <p:nvSpPr>
          <p:cNvPr id="11" name="文本框 10"/>
          <p:cNvSpPr txBox="1"/>
          <p:nvPr/>
        </p:nvSpPr>
        <p:spPr>
          <a:xfrm>
            <a:off x="73025" y="5919470"/>
            <a:ext cx="12055475" cy="583565"/>
          </a:xfrm>
          <a:prstGeom prst="rect">
            <a:avLst/>
          </a:prstGeom>
          <a:noFill/>
        </p:spPr>
        <p:txBody>
          <a:bodyPr wrap="square" rtlCol="0" anchor="t">
            <a:spAutoFit/>
          </a:bodyPr>
          <a:p>
            <a:r>
              <a:rPr lang="en-US" altLang="zh-CN" sz="1600">
                <a:solidFill>
                  <a:schemeClr val="bg1">
                    <a:lumMod val="65000"/>
                  </a:schemeClr>
                </a:solidFill>
                <a:latin typeface="Times New Roman" panose="02020603050405020304" pitchFamily="18" charset="0"/>
                <a:cs typeface="Times New Roman" panose="02020603050405020304" pitchFamily="18" charset="0"/>
              </a:rPr>
              <a:t>J. Chu</a:t>
            </a:r>
            <a:r>
              <a:rPr lang="zh-CN" altLang="en-US" sz="1600">
                <a:solidFill>
                  <a:schemeClr val="bg1">
                    <a:lumMod val="65000"/>
                  </a:schemeClr>
                </a:solidFill>
                <a:latin typeface="Times New Roman" panose="02020603050405020304" pitchFamily="18" charset="0"/>
                <a:cs typeface="Times New Roman" panose="02020603050405020304" pitchFamily="18" charset="0"/>
              </a:rPr>
              <a:t>, L. Jin, </a:t>
            </a:r>
            <a:r>
              <a:rPr lang="en-US" altLang="zh-CN" sz="1600">
                <a:solidFill>
                  <a:schemeClr val="bg1">
                    <a:lumMod val="65000"/>
                  </a:schemeClr>
                </a:solidFill>
                <a:latin typeface="Times New Roman" panose="02020603050405020304" pitchFamily="18" charset="0"/>
                <a:cs typeface="Times New Roman" panose="02020603050405020304" pitchFamily="18" charset="0"/>
              </a:rPr>
              <a:t>Y</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Teng</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J</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Li</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Y. Wei, Z. Wang, J. Xing et.al.</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UniParser: Multi-Human Parsing with</a:t>
            </a:r>
            <a:r>
              <a:rPr 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Unified Correlation Representation Learning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in </a:t>
            </a:r>
            <a:r>
              <a:rPr lang="en-US" altLang="zh-CN" sz="1600">
                <a:solidFill>
                  <a:schemeClr val="bg1">
                    <a:lumMod val="65000"/>
                  </a:schemeClr>
                </a:solidFill>
                <a:latin typeface="Times New Roman" panose="02020603050405020304" pitchFamily="18" charset="0"/>
                <a:cs typeface="Times New Roman" panose="02020603050405020304" pitchFamily="18" charset="0"/>
              </a:rPr>
              <a:t>IEEE Transactions on Image Processing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202</a:t>
            </a:r>
            <a:r>
              <a:rPr lang="en-US" altLang="zh-CN" sz="1600">
                <a:solidFill>
                  <a:schemeClr val="bg1">
                    <a:lumMod val="65000"/>
                  </a:schemeClr>
                </a:solidFill>
                <a:latin typeface="Times New Roman" panose="02020603050405020304" pitchFamily="18" charset="0"/>
                <a:cs typeface="Times New Roman" panose="02020603050405020304" pitchFamily="18" charset="0"/>
              </a:rPr>
              <a:t>4, Early Access.</a:t>
            </a:r>
            <a:endParaRPr lang="en-US" altLang="zh-CN"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3068320" y="1840230"/>
            <a:ext cx="8964295" cy="3903980"/>
          </a:xfrm>
          <a:prstGeom prst="rect">
            <a:avLst/>
          </a:prstGeom>
        </p:spPr>
      </p:pic>
      <p:sp>
        <p:nvSpPr>
          <p:cNvPr id="4" name="TextBox 1"/>
          <p:cNvSpPr txBox="1"/>
          <p:nvPr>
            <p:custDataLst>
              <p:tags r:id="rId4"/>
            </p:custDataLst>
          </p:nvPr>
        </p:nvSpPr>
        <p:spPr>
          <a:xfrm>
            <a:off x="-434975" y="2032635"/>
            <a:ext cx="346075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实例级</a:t>
            </a:r>
            <a:r>
              <a:rPr lang="zh-CN" altLang="en-US" sz="2400" kern="1700" dirty="0">
                <a:ln w="1905"/>
                <a:latin typeface="微软雅黑" panose="020B0503020204020204" charset="-122"/>
                <a:ea typeface="微软雅黑" panose="020B0503020204020204" charset="-122"/>
              </a:rPr>
              <a:t>关联表征</a:t>
            </a:r>
            <a:r>
              <a:rPr lang="zh-CN" altLang="en-US" sz="2400" kern="1700" dirty="0">
                <a:ln w="1905"/>
                <a:latin typeface="微软雅黑" panose="020B0503020204020204" charset="-122"/>
                <a:ea typeface="微软雅黑" panose="020B0503020204020204" charset="-122"/>
              </a:rPr>
              <a:t>学习</a:t>
            </a:r>
            <a:endParaRPr lang="zh-CN" altLang="en-US" sz="2400" kern="1700" dirty="0">
              <a:ln w="1905"/>
              <a:latin typeface="微软雅黑" panose="020B0503020204020204" charset="-122"/>
              <a:ea typeface="微软雅黑" panose="020B0503020204020204" charset="-122"/>
            </a:endParaRPr>
          </a:p>
        </p:txBody>
      </p:sp>
      <p:sp>
        <p:nvSpPr>
          <p:cNvPr id="6" name="TextBox 1"/>
          <p:cNvSpPr txBox="1"/>
          <p:nvPr>
            <p:custDataLst>
              <p:tags r:id="rId5"/>
            </p:custDataLst>
          </p:nvPr>
        </p:nvSpPr>
        <p:spPr>
          <a:xfrm>
            <a:off x="-433070" y="3778250"/>
            <a:ext cx="3460750" cy="57086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None/>
              <a:defRPr/>
            </a:pPr>
            <a:r>
              <a:rPr lang="zh-CN" altLang="en-US" sz="2400" b="1" kern="1700" dirty="0">
                <a:ln w="1905"/>
                <a:solidFill>
                  <a:srgbClr val="C00000"/>
                </a:solidFill>
                <a:latin typeface="微软雅黑" panose="020B0503020204020204" charset="-122"/>
                <a:ea typeface="微软雅黑" panose="020B0503020204020204" charset="-122"/>
              </a:rPr>
              <a:t>类别级</a:t>
            </a:r>
            <a:r>
              <a:rPr lang="zh-CN" altLang="en-US" sz="2400" kern="1700" dirty="0">
                <a:ln w="1905"/>
                <a:latin typeface="微软雅黑" panose="020B0503020204020204" charset="-122"/>
                <a:ea typeface="微软雅黑" panose="020B0503020204020204" charset="-122"/>
              </a:rPr>
              <a:t>关联表征</a:t>
            </a:r>
            <a:r>
              <a:rPr lang="zh-CN" altLang="en-US" sz="2400" kern="1700" dirty="0">
                <a:ln w="1905"/>
                <a:latin typeface="微软雅黑" panose="020B0503020204020204" charset="-122"/>
                <a:ea typeface="微软雅黑" panose="020B0503020204020204" charset="-122"/>
              </a:rPr>
              <a:t>学习</a:t>
            </a:r>
            <a:endParaRPr lang="zh-CN" altLang="en-US" sz="2400" kern="1700" dirty="0">
              <a:ln w="1905"/>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6"/>
          <a:srcRect l="5758" r="8783"/>
          <a:stretch>
            <a:fillRect/>
          </a:stretch>
        </p:blipFill>
        <p:spPr>
          <a:xfrm>
            <a:off x="31750" y="2781935"/>
            <a:ext cx="3200400" cy="915670"/>
          </a:xfrm>
          <a:prstGeom prst="rect">
            <a:avLst/>
          </a:prstGeom>
        </p:spPr>
      </p:pic>
      <p:pic>
        <p:nvPicPr>
          <p:cNvPr id="15" name="图片 14"/>
          <p:cNvPicPr>
            <a:picLocks noChangeAspect="1"/>
          </p:cNvPicPr>
          <p:nvPr/>
        </p:nvPicPr>
        <p:blipFill>
          <a:blip r:embed="rId7"/>
          <a:srcRect r="1957" b="7802"/>
          <a:stretch>
            <a:fillRect/>
          </a:stretch>
        </p:blipFill>
        <p:spPr>
          <a:xfrm>
            <a:off x="-1270" y="4429760"/>
            <a:ext cx="2895600" cy="532765"/>
          </a:xfrm>
          <a:prstGeom prst="rect">
            <a:avLst/>
          </a:prstGeom>
        </p:spPr>
      </p:pic>
    </p:spTree>
    <p:custDataLst>
      <p:tags r:id="rId8"/>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065" y="0"/>
            <a:ext cx="12216130" cy="6858000"/>
            <a:chOff x="-19" y="175"/>
            <a:chExt cx="19238" cy="10800"/>
          </a:xfrm>
        </p:grpSpPr>
        <p:sp>
          <p:nvSpPr>
            <p:cNvPr id="7" name="矩形 6"/>
            <p:cNvSpPr/>
            <p:nvPr/>
          </p:nvSpPr>
          <p:spPr>
            <a:xfrm>
              <a:off x="-19" y="10485"/>
              <a:ext cx="19219" cy="490"/>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SCHOOL OF ELECTRONIC ENGINEERING BUPT</a:t>
              </a:r>
              <a:endParaRPr lang="en-US" altLang="zh-CN"/>
            </a:p>
          </p:txBody>
        </p:sp>
        <p:sp>
          <p:nvSpPr>
            <p:cNvPr id="8" name="矩形 7"/>
            <p:cNvSpPr/>
            <p:nvPr/>
          </p:nvSpPr>
          <p:spPr>
            <a:xfrm>
              <a:off x="0" y="175"/>
              <a:ext cx="19219" cy="175"/>
            </a:xfrm>
            <a:prstGeom prst="rect">
              <a:avLst/>
            </a:prstGeom>
            <a:solidFill>
              <a:srgbClr val="003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grpSp>
      <p:pic>
        <p:nvPicPr>
          <p:cNvPr id="101" name="图片 100"/>
          <p:cNvPicPr/>
          <p:nvPr/>
        </p:nvPicPr>
        <p:blipFill>
          <a:blip r:embed="rId1"/>
          <a:stretch>
            <a:fillRect/>
          </a:stretch>
        </p:blipFill>
        <p:spPr>
          <a:xfrm>
            <a:off x="9443085" y="269875"/>
            <a:ext cx="2474595" cy="645160"/>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27" name="TextBox 1"/>
          <p:cNvSpPr txBox="1"/>
          <p:nvPr>
            <p:custDataLst>
              <p:tags r:id="rId2"/>
            </p:custDataLst>
          </p:nvPr>
        </p:nvSpPr>
        <p:spPr>
          <a:xfrm>
            <a:off x="-71120" y="890270"/>
            <a:ext cx="9391650" cy="691515"/>
          </a:xfrm>
          <a:prstGeom prst="rect">
            <a:avLst/>
          </a:prstGeom>
          <a:noFill/>
        </p:spPr>
        <p:txBody>
          <a:bodyPr wrap="square" rtlCol="0">
            <a:spAutoFit/>
          </a:bodyPr>
          <a:p>
            <a:pPr marL="457200" indent="0" algn="just" fontAlgn="auto">
              <a:lnSpc>
                <a:spcPct val="130000"/>
              </a:lnSpc>
              <a:spcBef>
                <a:spcPts val="600"/>
              </a:spcBef>
              <a:buFont typeface="Wingdings" panose="05000000000000000000" pitchFamily="2" charset="2"/>
              <a:buChar char="p"/>
              <a:defRPr/>
            </a:pPr>
            <a:r>
              <a:rPr lang="en-US" altLang="zh-CN" sz="3000" kern="1700" dirty="0">
                <a:ln w="1905"/>
                <a:latin typeface="微软雅黑" panose="020B0503020204020204" charset="-122"/>
                <a:ea typeface="微软雅黑" panose="020B0503020204020204" charset="-122"/>
              </a:rPr>
              <a:t> </a:t>
            </a:r>
            <a:r>
              <a:rPr lang="zh-CN" altLang="en-US" sz="3000" kern="1700" dirty="0">
                <a:ln w="1905"/>
                <a:latin typeface="微软雅黑" panose="020B0503020204020204" charset="-122"/>
                <a:ea typeface="微软雅黑" panose="020B0503020204020204" charset="-122"/>
              </a:rPr>
              <a:t>融合</a:t>
            </a:r>
            <a:r>
              <a:rPr lang="zh-CN" altLang="en-US" sz="3000" kern="1700" dirty="0">
                <a:ln w="1905"/>
                <a:latin typeface="微软雅黑" panose="020B0503020204020204" charset="-122"/>
                <a:ea typeface="微软雅黑" panose="020B0503020204020204" charset="-122"/>
              </a:rPr>
              <a:t>方式</a:t>
            </a:r>
            <a:endParaRPr lang="zh-CN" altLang="en-US" sz="3000" kern="1700" dirty="0">
              <a:ln w="1905"/>
              <a:latin typeface="微软雅黑" panose="020B0503020204020204" charset="-122"/>
              <a:ea typeface="微软雅黑" panose="020B0503020204020204" charset="-122"/>
            </a:endParaRPr>
          </a:p>
        </p:txBody>
      </p:sp>
      <p:sp>
        <p:nvSpPr>
          <p:cNvPr id="10" name="灯片编号占位符 9"/>
          <p:cNvSpPr>
            <a:spLocks noGrp="1"/>
          </p:cNvSpPr>
          <p:nvPr/>
        </p:nvSpPr>
        <p:spPr>
          <a:xfrm>
            <a:off x="7646670" y="5968365"/>
            <a:ext cx="2057400" cy="365125"/>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ysClr val="windowText" lastClr="000000">
                    <a:tint val="75000"/>
                  </a:sysClr>
                </a:solidFill>
                <a:latin typeface="Calibri" panose="020F0502020204030204" charset="0"/>
                <a:ea typeface="+mn-ea"/>
                <a:cs typeface="+mn-ea"/>
              </a:defRPr>
            </a:lvl1pPr>
            <a:lvl2pPr marL="342900" algn="l" defTabSz="685800" rtl="0" eaLnBrk="1" latinLnBrk="0" hangingPunct="1">
              <a:defRPr sz="1350" kern="1200">
                <a:solidFill>
                  <a:sysClr val="windowText" lastClr="000000"/>
                </a:solidFill>
                <a:latin typeface="Calibri" panose="020F0502020204030204" charset="0"/>
                <a:ea typeface="+mn-ea"/>
                <a:cs typeface="+mn-ea"/>
              </a:defRPr>
            </a:lvl2pPr>
            <a:lvl3pPr marL="685800" algn="l" defTabSz="685800" rtl="0" eaLnBrk="1" latinLnBrk="0" hangingPunct="1">
              <a:defRPr sz="1350" kern="1200">
                <a:solidFill>
                  <a:sysClr val="windowText" lastClr="000000"/>
                </a:solidFill>
                <a:latin typeface="Calibri" panose="020F0502020204030204" charset="0"/>
                <a:ea typeface="+mn-ea"/>
                <a:cs typeface="+mn-ea"/>
              </a:defRPr>
            </a:lvl3pPr>
            <a:lvl4pPr marL="1028700" algn="l" defTabSz="685800" rtl="0" eaLnBrk="1" latinLnBrk="0" hangingPunct="1">
              <a:defRPr sz="1350" kern="1200">
                <a:solidFill>
                  <a:sysClr val="windowText" lastClr="000000"/>
                </a:solidFill>
                <a:latin typeface="Calibri" panose="020F0502020204030204" charset="0"/>
                <a:ea typeface="+mn-ea"/>
                <a:cs typeface="+mn-ea"/>
              </a:defRPr>
            </a:lvl4pPr>
            <a:lvl5pPr marL="1371600" algn="l" defTabSz="685800" rtl="0" eaLnBrk="1" latinLnBrk="0" hangingPunct="1">
              <a:defRPr sz="1350" kern="1200">
                <a:solidFill>
                  <a:sysClr val="windowText" lastClr="000000"/>
                </a:solidFill>
                <a:latin typeface="Calibri" panose="020F0502020204030204" charset="0"/>
                <a:ea typeface="+mn-ea"/>
                <a:cs typeface="+mn-ea"/>
              </a:defRPr>
            </a:lvl5pPr>
            <a:lvl6pPr marL="1714500" algn="l" defTabSz="685800" rtl="0" eaLnBrk="1" latinLnBrk="0" hangingPunct="1">
              <a:defRPr sz="1350" kern="1200">
                <a:solidFill>
                  <a:sysClr val="windowText" lastClr="000000"/>
                </a:solidFill>
                <a:latin typeface="Calibri" panose="020F0502020204030204" charset="0"/>
                <a:ea typeface="+mn-ea"/>
                <a:cs typeface="+mn-ea"/>
              </a:defRPr>
            </a:lvl6pPr>
            <a:lvl7pPr marL="2057400" algn="l" defTabSz="685800" rtl="0" eaLnBrk="1" latinLnBrk="0" hangingPunct="1">
              <a:defRPr sz="1350" kern="1200">
                <a:solidFill>
                  <a:sysClr val="windowText" lastClr="000000"/>
                </a:solidFill>
                <a:latin typeface="Calibri" panose="020F0502020204030204" charset="0"/>
                <a:ea typeface="+mn-ea"/>
                <a:cs typeface="+mn-ea"/>
              </a:defRPr>
            </a:lvl7pPr>
            <a:lvl8pPr marL="2400300" algn="l" defTabSz="685800" rtl="0" eaLnBrk="1" latinLnBrk="0" hangingPunct="1">
              <a:defRPr sz="1350" kern="1200">
                <a:solidFill>
                  <a:sysClr val="windowText" lastClr="000000"/>
                </a:solidFill>
                <a:latin typeface="Calibri" panose="020F0502020204030204" charset="0"/>
                <a:ea typeface="+mn-ea"/>
                <a:cs typeface="+mn-ea"/>
              </a:defRPr>
            </a:lvl8pPr>
            <a:lvl9pPr marL="2743200" algn="l" defTabSz="685800" rtl="0" eaLnBrk="1" latinLnBrk="0" hangingPunct="1">
              <a:defRPr sz="1350" kern="1200">
                <a:solidFill>
                  <a:sysClr val="windowText" lastClr="000000"/>
                </a:solidFill>
                <a:latin typeface="Calibri" panose="020F0502020204030204" charset="0"/>
                <a:ea typeface="+mn-ea"/>
                <a:cs typeface="+mn-ea"/>
              </a:defRPr>
            </a:lvl9pPr>
          </a:lstStyle>
          <a:p>
            <a:fld id="{60ECC1BF-5A7A-9349-8BDB-AD6C80CAD88F}" type="slidenum">
              <a:rPr lang="en-US" smtClean="0"/>
            </a:fld>
            <a:endParaRPr lang="en-US"/>
          </a:p>
        </p:txBody>
      </p:sp>
      <p:sp>
        <p:nvSpPr>
          <p:cNvPr id="5" name="Rectangle 3"/>
          <p:cNvSpPr/>
          <p:nvPr/>
        </p:nvSpPr>
        <p:spPr>
          <a:xfrm>
            <a:off x="0" y="8890"/>
            <a:ext cx="9144000" cy="8140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sz="3200" b="1" dirty="0"/>
              <a:t>UniParser 多人人体解析算法</a:t>
            </a:r>
            <a:endParaRPr sz="3200" b="1" dirty="0"/>
          </a:p>
        </p:txBody>
      </p:sp>
      <p:sp>
        <p:nvSpPr>
          <p:cNvPr id="11" name="文本框 10"/>
          <p:cNvSpPr txBox="1"/>
          <p:nvPr/>
        </p:nvSpPr>
        <p:spPr>
          <a:xfrm>
            <a:off x="73025" y="5919470"/>
            <a:ext cx="12055475" cy="583565"/>
          </a:xfrm>
          <a:prstGeom prst="rect">
            <a:avLst/>
          </a:prstGeom>
          <a:noFill/>
        </p:spPr>
        <p:txBody>
          <a:bodyPr wrap="square" rtlCol="0" anchor="t">
            <a:spAutoFit/>
          </a:bodyPr>
          <a:p>
            <a:r>
              <a:rPr lang="en-US" altLang="zh-CN" sz="1600">
                <a:solidFill>
                  <a:schemeClr val="bg1">
                    <a:lumMod val="65000"/>
                  </a:schemeClr>
                </a:solidFill>
                <a:latin typeface="Times New Roman" panose="02020603050405020304" pitchFamily="18" charset="0"/>
                <a:cs typeface="Times New Roman" panose="02020603050405020304" pitchFamily="18" charset="0"/>
              </a:rPr>
              <a:t>J. Chu</a:t>
            </a:r>
            <a:r>
              <a:rPr lang="zh-CN" altLang="en-US" sz="1600">
                <a:solidFill>
                  <a:schemeClr val="bg1">
                    <a:lumMod val="65000"/>
                  </a:schemeClr>
                </a:solidFill>
                <a:latin typeface="Times New Roman" panose="02020603050405020304" pitchFamily="18" charset="0"/>
                <a:cs typeface="Times New Roman" panose="02020603050405020304" pitchFamily="18" charset="0"/>
              </a:rPr>
              <a:t>, L. Jin, </a:t>
            </a:r>
            <a:r>
              <a:rPr lang="en-US" altLang="zh-CN" sz="1600">
                <a:solidFill>
                  <a:schemeClr val="bg1">
                    <a:lumMod val="65000"/>
                  </a:schemeClr>
                </a:solidFill>
                <a:latin typeface="Times New Roman" panose="02020603050405020304" pitchFamily="18" charset="0"/>
                <a:cs typeface="Times New Roman" panose="02020603050405020304" pitchFamily="18" charset="0"/>
              </a:rPr>
              <a:t>Y</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Teng</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J</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Li</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lang="en-US" altLang="zh-CN" sz="1600">
                <a:solidFill>
                  <a:schemeClr val="bg1">
                    <a:lumMod val="65000"/>
                  </a:schemeClr>
                </a:solidFill>
                <a:latin typeface="Times New Roman" panose="02020603050405020304" pitchFamily="18" charset="0"/>
                <a:cs typeface="Times New Roman" panose="02020603050405020304" pitchFamily="18" charset="0"/>
              </a:rPr>
              <a:t>Y. Wei, Z. Wang, J. Xing et.al.</a:t>
            </a:r>
            <a:r>
              <a:rPr lang="zh-CN" alt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UniParser: Multi-Human Parsing with</a:t>
            </a:r>
            <a:r>
              <a:rPr lang="en-US" sz="1600">
                <a:solidFill>
                  <a:schemeClr val="bg1">
                    <a:lumMod val="65000"/>
                  </a:schemeClr>
                </a:solidFill>
                <a:latin typeface="Times New Roman" panose="02020603050405020304" pitchFamily="18" charset="0"/>
                <a:cs typeface="Times New Roman" panose="02020603050405020304" pitchFamily="18" charset="0"/>
              </a:rPr>
              <a:t> </a:t>
            </a:r>
            <a:r>
              <a:rPr sz="1600">
                <a:solidFill>
                  <a:schemeClr val="bg1">
                    <a:lumMod val="65000"/>
                  </a:schemeClr>
                </a:solidFill>
                <a:latin typeface="Times New Roman" panose="02020603050405020304" pitchFamily="18" charset="0"/>
                <a:cs typeface="Times New Roman" panose="02020603050405020304" pitchFamily="18" charset="0"/>
              </a:rPr>
              <a:t>Unified Correlation Representation Learning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in </a:t>
            </a:r>
            <a:r>
              <a:rPr lang="en-US" altLang="zh-CN" sz="1600">
                <a:solidFill>
                  <a:schemeClr val="bg1">
                    <a:lumMod val="65000"/>
                  </a:schemeClr>
                </a:solidFill>
                <a:latin typeface="Times New Roman" panose="02020603050405020304" pitchFamily="18" charset="0"/>
                <a:cs typeface="Times New Roman" panose="02020603050405020304" pitchFamily="18" charset="0"/>
              </a:rPr>
              <a:t>IEEE Transactions on Image Processing</a:t>
            </a:r>
            <a:r>
              <a:rPr lang="zh-CN" altLang="en-US" sz="1600">
                <a:solidFill>
                  <a:schemeClr val="bg1">
                    <a:lumMod val="65000"/>
                  </a:schemeClr>
                </a:solidFill>
                <a:latin typeface="Times New Roman" panose="02020603050405020304" pitchFamily="18" charset="0"/>
                <a:cs typeface="Times New Roman" panose="02020603050405020304" pitchFamily="18" charset="0"/>
              </a:rPr>
              <a:t>, 202</a:t>
            </a:r>
            <a:r>
              <a:rPr lang="en-US" altLang="zh-CN" sz="1600">
                <a:solidFill>
                  <a:schemeClr val="bg1">
                    <a:lumMod val="65000"/>
                  </a:schemeClr>
                </a:solidFill>
                <a:latin typeface="Times New Roman" panose="02020603050405020304" pitchFamily="18" charset="0"/>
                <a:cs typeface="Times New Roman" panose="02020603050405020304" pitchFamily="18" charset="0"/>
              </a:rPr>
              <a:t>4, Early Access.</a:t>
            </a:r>
            <a:endParaRPr lang="en-US" altLang="zh-CN" sz="160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427355" y="1626235"/>
            <a:ext cx="9145905" cy="2945765"/>
          </a:xfrm>
          <a:prstGeom prst="rect">
            <a:avLst/>
          </a:prstGeom>
        </p:spPr>
      </p:pic>
      <p:pic>
        <p:nvPicPr>
          <p:cNvPr id="4" name="图片 3"/>
          <p:cNvPicPr>
            <a:picLocks noChangeAspect="1"/>
          </p:cNvPicPr>
          <p:nvPr/>
        </p:nvPicPr>
        <p:blipFill>
          <a:blip r:embed="rId4"/>
          <a:stretch>
            <a:fillRect/>
          </a:stretch>
        </p:blipFill>
        <p:spPr>
          <a:xfrm>
            <a:off x="2398395" y="4672965"/>
            <a:ext cx="4222115" cy="1221740"/>
          </a:xfrm>
          <a:prstGeom prst="rect">
            <a:avLst/>
          </a:prstGeom>
        </p:spPr>
      </p:pic>
    </p:spTree>
    <p:custDataLst>
      <p:tags r:id="rId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 name="KSO_WM_UNIT_PLACING_PICTURE_USER_VIEWPORT" val="{&quot;height&quot;:2902,&quot;width&quot;:3314}"/>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5.xml><?xml version="1.0" encoding="utf-8"?>
<p:tagLst xmlns:p="http://schemas.openxmlformats.org/presentationml/2006/main">
  <p:tag name="commondata" val="eyJoZGlkIjoiMDkxZWU0NDBiNGY2NWM2OWY3OTk4ZjRjMDIxMDA4MmMifQ=="/>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PA" val="v5.2.11"/>
</p:tagLst>
</file>

<file path=ppt/tags/tag72.xml><?xml version="1.0" encoding="utf-8"?>
<p:tagLst xmlns:p="http://schemas.openxmlformats.org/presentationml/2006/main">
  <p:tag name="PA" val="v5.2.11"/>
</p:tagLst>
</file>

<file path=ppt/tags/tag73.xml><?xml version="1.0" encoding="utf-8"?>
<p:tagLst xmlns:p="http://schemas.openxmlformats.org/presentationml/2006/main">
  <p:tag name="PA" val="v5.2.11"/>
</p:tagLst>
</file>

<file path=ppt/tags/tag74.xml><?xml version="1.0" encoding="utf-8"?>
<p:tagLst xmlns:p="http://schemas.openxmlformats.org/presentationml/2006/main">
  <p:tag name="PA" val="v5.2.11"/>
</p:tagLst>
</file>

<file path=ppt/tags/tag75.xml><?xml version="1.0" encoding="utf-8"?>
<p:tagLst xmlns:p="http://schemas.openxmlformats.org/presentationml/2006/main">
  <p:tag name="PA" val="v5.2.11"/>
</p:tagLst>
</file>

<file path=ppt/tags/tag76.xml><?xml version="1.0" encoding="utf-8"?>
<p:tagLst xmlns:p="http://schemas.openxmlformats.org/presentationml/2006/main">
  <p:tag name="PA" val="v5.2.11"/>
</p:tagLst>
</file>

<file path=ppt/tags/tag77.xml><?xml version="1.0" encoding="utf-8"?>
<p:tagLst xmlns:p="http://schemas.openxmlformats.org/presentationml/2006/main">
  <p:tag name="PA" val="v5.2.11"/>
</p:tagLst>
</file>

<file path=ppt/tags/tag78.xml><?xml version="1.0" encoding="utf-8"?>
<p:tagLst xmlns:p="http://schemas.openxmlformats.org/presentationml/2006/main">
  <p:tag name="PA" val="v5.2.11"/>
</p:tagLst>
</file>

<file path=ppt/tags/tag79.xml><?xml version="1.0" encoding="utf-8"?>
<p:tagLst xmlns:p="http://schemas.openxmlformats.org/presentationml/2006/main">
  <p:tag name="PA" val="v5.2.1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PA" val="v5.2.11"/>
</p:tagLst>
</file>

<file path=ppt/tags/tag81.xml><?xml version="1.0" encoding="utf-8"?>
<p:tagLst xmlns:p="http://schemas.openxmlformats.org/presentationml/2006/main">
  <p:tag name="PA" val="v5.2.11"/>
</p:tagLst>
</file>

<file path=ppt/tags/tag82.xml><?xml version="1.0" encoding="utf-8"?>
<p:tagLst xmlns:p="http://schemas.openxmlformats.org/presentationml/2006/main">
  <p:tag name="PA" val="v5.2.11"/>
</p:tagLst>
</file>

<file path=ppt/tags/tag83.xml><?xml version="1.0" encoding="utf-8"?>
<p:tagLst xmlns:p="http://schemas.openxmlformats.org/presentationml/2006/main">
  <p:tag name="PA" val="v5.2.11"/>
</p:tagLst>
</file>

<file path=ppt/tags/tag84.xml><?xml version="1.0" encoding="utf-8"?>
<p:tagLst xmlns:p="http://schemas.openxmlformats.org/presentationml/2006/main">
  <p:tag name="PA" val="v5.2.11"/>
</p:tagLst>
</file>

<file path=ppt/tags/tag85.xml><?xml version="1.0" encoding="utf-8"?>
<p:tagLst xmlns:p="http://schemas.openxmlformats.org/presentationml/2006/main">
  <p:tag name="PA" val="v5.2.11"/>
</p:tagLst>
</file>

<file path=ppt/tags/tag86.xml><?xml version="1.0" encoding="utf-8"?>
<p:tagLst xmlns:p="http://schemas.openxmlformats.org/presentationml/2006/main">
  <p:tag name="PA" val="v5.2.11"/>
</p:tagLst>
</file>

<file path=ppt/tags/tag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7965</Words>
  <Application>WPS 演示</Application>
  <PresentationFormat>宽屏</PresentationFormat>
  <Paragraphs>562</Paragraphs>
  <Slides>41</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41</vt:i4>
      </vt:variant>
    </vt:vector>
  </HeadingPairs>
  <TitlesOfParts>
    <vt:vector size="54" baseType="lpstr">
      <vt:lpstr>Arial</vt:lpstr>
      <vt:lpstr>宋体</vt:lpstr>
      <vt:lpstr>Wingdings</vt:lpstr>
      <vt:lpstr>Wingdings</vt:lpstr>
      <vt:lpstr>微软雅黑</vt:lpstr>
      <vt:lpstr>阿里巴巴普惠体 2.0 55 Regular</vt:lpstr>
      <vt:lpstr>阿里巴巴普惠体 2.0 55 Regular</vt:lpstr>
      <vt:lpstr>Segoe Print</vt:lpstr>
      <vt:lpstr>Calibri</vt:lpstr>
      <vt:lpstr>Times New Roman</vt:lpstr>
      <vt:lpstr>等线</vt:lpstr>
      <vt:lpstr>Arial Unicode MS</vt:lpstr>
      <vt:lpstr>WPS</vt:lpstr>
      <vt:lpstr>无约束场景下人体感知理解 报告人：金磊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企业用户_272556584</cp:lastModifiedBy>
  <cp:revision>231</cp:revision>
  <dcterms:created xsi:type="dcterms:W3CDTF">2019-06-19T02:08:00Z</dcterms:created>
  <dcterms:modified xsi:type="dcterms:W3CDTF">2024-09-09T04:13:43Z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ICV">
    <vt:lpwstr>411272CDA77E42EA8974B0DB051A742C_11</vt:lpwstr>
  </property>
</Properties>
</file>